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8"/>
  </p:notesMasterIdLst>
  <p:sldIdLst>
    <p:sldId id="263" r:id="rId2"/>
    <p:sldId id="332" r:id="rId3"/>
    <p:sldId id="269" r:id="rId4"/>
    <p:sldId id="312" r:id="rId5"/>
    <p:sldId id="313" r:id="rId6"/>
    <p:sldId id="314" r:id="rId7"/>
    <p:sldId id="310" r:id="rId8"/>
    <p:sldId id="270" r:id="rId9"/>
    <p:sldId id="271" r:id="rId10"/>
    <p:sldId id="272" r:id="rId11"/>
    <p:sldId id="274" r:id="rId12"/>
    <p:sldId id="293" r:id="rId13"/>
    <p:sldId id="294" r:id="rId14"/>
    <p:sldId id="328" r:id="rId15"/>
    <p:sldId id="296" r:id="rId16"/>
    <p:sldId id="297" r:id="rId17"/>
    <p:sldId id="298" r:id="rId18"/>
    <p:sldId id="301" r:id="rId19"/>
    <p:sldId id="302" r:id="rId20"/>
    <p:sldId id="303" r:id="rId21"/>
    <p:sldId id="304" r:id="rId22"/>
    <p:sldId id="305" r:id="rId23"/>
    <p:sldId id="307" r:id="rId24"/>
    <p:sldId id="308" r:id="rId25"/>
    <p:sldId id="315" r:id="rId26"/>
    <p:sldId id="316" r:id="rId27"/>
    <p:sldId id="317" r:id="rId28"/>
    <p:sldId id="318" r:id="rId29"/>
    <p:sldId id="324" r:id="rId30"/>
    <p:sldId id="319" r:id="rId31"/>
    <p:sldId id="323" r:id="rId32"/>
    <p:sldId id="322" r:id="rId33"/>
    <p:sldId id="340" r:id="rId34"/>
    <p:sldId id="339" r:id="rId35"/>
    <p:sldId id="343" r:id="rId36"/>
    <p:sldId id="342" r:id="rId37"/>
    <p:sldId id="325" r:id="rId38"/>
    <p:sldId id="341" r:id="rId39"/>
    <p:sldId id="326" r:id="rId40"/>
    <p:sldId id="327" r:id="rId41"/>
    <p:sldId id="330" r:id="rId42"/>
    <p:sldId id="329" r:id="rId43"/>
    <p:sldId id="336" r:id="rId44"/>
    <p:sldId id="331" r:id="rId45"/>
    <p:sldId id="338" r:id="rId46"/>
    <p:sldId id="337" r:id="rId47"/>
  </p:sldIdLst>
  <p:sldSz cx="10972800" cy="7315200"/>
  <p:notesSz cx="6794500" cy="9931400"/>
  <p:defaultTextStyle>
    <a:defPPr>
      <a:defRPr lang="en-US"/>
    </a:defPPr>
    <a:lvl1pPr algn="l" defTabSz="1044575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22288" indent="-65088" algn="l" defTabSz="1044575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44575" indent="-130175" algn="l" defTabSz="1044575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66863" indent="-195263" algn="l" defTabSz="1044575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89150" indent="-260350" algn="l" defTabSz="1044575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C800"/>
    <a:srgbClr val="000000"/>
    <a:srgbClr val="44ADE8"/>
    <a:srgbClr val="0434BC"/>
    <a:srgbClr val="0A6496"/>
    <a:srgbClr val="C49500"/>
    <a:srgbClr val="B3A2C7"/>
    <a:srgbClr val="92D0F2"/>
    <a:srgbClr val="BCEBA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637" autoAdjust="0"/>
    <p:restoredTop sz="92469" autoAdjust="0"/>
  </p:normalViewPr>
  <p:slideViewPr>
    <p:cSldViewPr>
      <p:cViewPr varScale="1">
        <p:scale>
          <a:sx n="77" d="100"/>
          <a:sy n="77" d="100"/>
        </p:scale>
        <p:origin x="-102" y="-426"/>
      </p:cViewPr>
      <p:guideLst>
        <p:guide orient="horz" pos="2304"/>
        <p:guide orient="horz" pos="1152"/>
        <p:guide orient="horz" pos="1757"/>
        <p:guide orient="horz" pos="576"/>
        <p:guide orient="horz" pos="2880"/>
        <p:guide orient="horz" pos="3427"/>
        <p:guide orient="horz" pos="4032"/>
        <p:guide orient="horz" pos="864"/>
        <p:guide pos="3456"/>
        <p:guide pos="1728"/>
        <p:guide pos="2592"/>
        <p:guide pos="230"/>
        <p:guide pos="4320"/>
        <p:guide pos="5184"/>
        <p:guide pos="6048"/>
        <p:guide pos="4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2154" y="-114"/>
      </p:cViewPr>
      <p:guideLst>
        <p:guide orient="horz" pos="3128"/>
        <p:guide pos="2140"/>
      </p:guideLst>
    </p:cSldViewPr>
  </p:notesViewPr>
  <p:gridSpacing cx="46816963" cy="46816963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449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449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A9D2DCD-5CC4-4010-8C49-62155ADA08E1}" type="datetimeFigureOut">
              <a:rPr lang="en-US"/>
              <a:pPr>
                <a:defRPr/>
              </a:pPr>
              <a:t>4/3/2013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4838" y="744538"/>
            <a:ext cx="558482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8050"/>
            <a:ext cx="5435600" cy="4468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449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449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2EFE867-83F0-44C7-AEBF-7AA2195117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4575" fontAlgn="base">
              <a:spcBef>
                <a:spcPct val="0"/>
              </a:spcBef>
              <a:spcAft>
                <a:spcPct val="0"/>
              </a:spcAft>
              <a:defRPr/>
            </a:pPr>
            <a:fld id="{40B9303C-4D26-4ACB-9578-1122893943F7}" type="slidenum">
              <a:rPr lang="en-US" smtClean="0"/>
              <a:pPr defTabSz="1044575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4575" fontAlgn="base">
              <a:spcBef>
                <a:spcPct val="0"/>
              </a:spcBef>
              <a:spcAft>
                <a:spcPct val="0"/>
              </a:spcAft>
              <a:defRPr/>
            </a:pPr>
            <a:fld id="{7CF55A04-5DEC-40C4-8394-5D8AD79A71E0}" type="slidenum">
              <a:rPr lang="en-US" smtClean="0"/>
              <a:pPr defTabSz="1044575"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4575" fontAlgn="base">
              <a:spcBef>
                <a:spcPct val="0"/>
              </a:spcBef>
              <a:spcAft>
                <a:spcPct val="0"/>
              </a:spcAft>
              <a:defRPr/>
            </a:pPr>
            <a:fld id="{49D2EC3F-9DCA-4340-8DE9-4DCF96FA6CB5}" type="slidenum">
              <a:rPr lang="en-US" smtClean="0"/>
              <a:pPr defTabSz="1044575"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73701-BC8A-4C2F-8DDD-AEC37A6FB928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4575" fontAlgn="base">
              <a:spcBef>
                <a:spcPct val="0"/>
              </a:spcBef>
              <a:spcAft>
                <a:spcPct val="0"/>
              </a:spcAft>
              <a:defRPr/>
            </a:pPr>
            <a:fld id="{40B9303C-4D26-4ACB-9578-1122893943F7}" type="slidenum">
              <a:rPr lang="en-US" smtClean="0"/>
              <a:pPr defTabSz="1044575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4575" fontAlgn="base">
              <a:spcBef>
                <a:spcPct val="0"/>
              </a:spcBef>
              <a:spcAft>
                <a:spcPct val="0"/>
              </a:spcAft>
              <a:defRPr/>
            </a:pPr>
            <a:fld id="{0A7F1E2F-F0A8-465B-9D3A-4863ECD8A1D0}" type="slidenum">
              <a:rPr lang="en-US" smtClean="0"/>
              <a:pPr defTabSz="1044575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4575" fontAlgn="base">
              <a:spcBef>
                <a:spcPct val="0"/>
              </a:spcBef>
              <a:spcAft>
                <a:spcPct val="0"/>
              </a:spcAft>
              <a:defRPr/>
            </a:pPr>
            <a:fld id="{40B9303C-4D26-4ACB-9578-1122893943F7}" type="slidenum">
              <a:rPr lang="en-US" smtClean="0"/>
              <a:pPr defTabSz="1044575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4575" fontAlgn="base">
              <a:spcBef>
                <a:spcPct val="0"/>
              </a:spcBef>
              <a:spcAft>
                <a:spcPct val="0"/>
              </a:spcAft>
              <a:defRPr/>
            </a:pPr>
            <a:fld id="{0CA37850-8271-4F61-8297-E76146B6D7EC}" type="slidenum">
              <a:rPr lang="en-US" smtClean="0"/>
              <a:pPr defTabSz="1044575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4575" fontAlgn="base">
              <a:spcBef>
                <a:spcPct val="0"/>
              </a:spcBef>
              <a:spcAft>
                <a:spcPct val="0"/>
              </a:spcAft>
              <a:defRPr/>
            </a:pPr>
            <a:fld id="{235C3CEC-B479-442F-9468-5BE56094C44E}" type="slidenum">
              <a:rPr lang="en-US" smtClean="0"/>
              <a:pPr defTabSz="1044575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4575" fontAlgn="base">
              <a:spcBef>
                <a:spcPct val="0"/>
              </a:spcBef>
              <a:spcAft>
                <a:spcPct val="0"/>
              </a:spcAft>
              <a:defRPr/>
            </a:pPr>
            <a:fld id="{0A7F1E2F-F0A8-465B-9D3A-4863ECD8A1D0}" type="slidenum">
              <a:rPr lang="en-US" smtClean="0"/>
              <a:pPr defTabSz="1044575"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4575" fontAlgn="base">
              <a:spcBef>
                <a:spcPct val="0"/>
              </a:spcBef>
              <a:spcAft>
                <a:spcPct val="0"/>
              </a:spcAft>
              <a:defRPr/>
            </a:pPr>
            <a:fld id="{28E69AF9-3876-43EA-9C33-76D8BAFBAE40}" type="slidenum">
              <a:rPr lang="en-US" smtClean="0"/>
              <a:pPr defTabSz="1044575"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4575" fontAlgn="base">
              <a:spcBef>
                <a:spcPct val="0"/>
              </a:spcBef>
              <a:spcAft>
                <a:spcPct val="0"/>
              </a:spcAft>
              <a:defRPr/>
            </a:pPr>
            <a:fld id="{971DDF01-DA31-4A03-8EAA-DD208CB3E4C9}" type="slidenum">
              <a:rPr lang="en-US" smtClean="0"/>
              <a:pPr defTabSz="1044575"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272459"/>
            <a:ext cx="9326880" cy="15680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4145280"/>
            <a:ext cx="7680960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2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4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7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9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11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34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8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0CA67-FACA-44D1-A31C-A28AD8D589FA}" type="datetimeFigureOut">
              <a:rPr lang="en-US"/>
              <a:pPr>
                <a:defRPr/>
              </a:pPr>
              <a:t>4/3/2013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F2E22-0013-43ED-850E-23ACFE33D6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BF3C8-6AAE-4ACF-9181-B23B8027800A}" type="datetimeFigureOut">
              <a:rPr lang="en-US"/>
              <a:pPr>
                <a:defRPr/>
              </a:pPr>
              <a:t>4/3/2013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9BD6F-9F26-47E2-AB8A-CCABFCAE72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45956" y="313267"/>
            <a:ext cx="2962274" cy="665649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9130" y="313267"/>
            <a:ext cx="8703946" cy="665649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4BDDE-8DD9-4424-B603-CB40A161765C}" type="datetimeFigureOut">
              <a:rPr lang="en-US"/>
              <a:pPr>
                <a:defRPr/>
              </a:pPr>
              <a:t>4/3/2013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4156E-AA0F-499B-80AA-76DAD0C1FD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A6C8E-3422-4B85-A7AC-3E247E354A56}" type="datetimeFigureOut">
              <a:rPr lang="en-US"/>
              <a:pPr>
                <a:defRPr/>
              </a:pPr>
              <a:t>4/3/2013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DC154-5D69-46CB-8441-193D3AE784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6" y="4700697"/>
            <a:ext cx="9326880" cy="1452880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6" y="3100500"/>
            <a:ext cx="9326880" cy="1600199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235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471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70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94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117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341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88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E4873-62AA-4EBF-B035-47792B8FACA9}" type="datetimeFigureOut">
              <a:rPr lang="en-US"/>
              <a:pPr>
                <a:defRPr/>
              </a:pPr>
              <a:t>4/3/2013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B72BE-FF63-4EC1-9BC5-D2214C9065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9134" y="1820334"/>
            <a:ext cx="5833110" cy="5149426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5124" y="1820334"/>
            <a:ext cx="5833110" cy="5149426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2223F-A263-4F33-BC77-D7A70182F81C}" type="datetimeFigureOut">
              <a:rPr lang="en-US"/>
              <a:pPr>
                <a:defRPr/>
              </a:pPr>
              <a:t>4/3/2013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FE240-D549-438A-9BF7-7745D5132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92947"/>
            <a:ext cx="987552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637458"/>
            <a:ext cx="4848226" cy="68241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2358" indent="0">
              <a:buNone/>
              <a:defRPr sz="2300" b="1"/>
            </a:lvl2pPr>
            <a:lvl3pPr marL="1044716" indent="0">
              <a:buNone/>
              <a:defRPr sz="2100" b="1"/>
            </a:lvl3pPr>
            <a:lvl4pPr marL="1567072" indent="0">
              <a:buNone/>
              <a:defRPr sz="1800" b="1"/>
            </a:lvl4pPr>
            <a:lvl5pPr marL="2089433" indent="0">
              <a:buNone/>
              <a:defRPr sz="1800" b="1"/>
            </a:lvl5pPr>
            <a:lvl6pPr marL="2611789" indent="0">
              <a:buNone/>
              <a:defRPr sz="1800" b="1"/>
            </a:lvl6pPr>
            <a:lvl7pPr marL="3134146" indent="0">
              <a:buNone/>
              <a:defRPr sz="1800" b="1"/>
            </a:lvl7pPr>
            <a:lvl8pPr marL="3656503" indent="0">
              <a:buNone/>
              <a:defRPr sz="1800" b="1"/>
            </a:lvl8pPr>
            <a:lvl9pPr marL="4178860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319871"/>
            <a:ext cx="4848226" cy="4214707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4" y="1637458"/>
            <a:ext cx="4850130" cy="68241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2358" indent="0">
              <a:buNone/>
              <a:defRPr sz="2300" b="1"/>
            </a:lvl2pPr>
            <a:lvl3pPr marL="1044716" indent="0">
              <a:buNone/>
              <a:defRPr sz="2100" b="1"/>
            </a:lvl3pPr>
            <a:lvl4pPr marL="1567072" indent="0">
              <a:buNone/>
              <a:defRPr sz="1800" b="1"/>
            </a:lvl4pPr>
            <a:lvl5pPr marL="2089433" indent="0">
              <a:buNone/>
              <a:defRPr sz="1800" b="1"/>
            </a:lvl5pPr>
            <a:lvl6pPr marL="2611789" indent="0">
              <a:buNone/>
              <a:defRPr sz="1800" b="1"/>
            </a:lvl6pPr>
            <a:lvl7pPr marL="3134146" indent="0">
              <a:buNone/>
              <a:defRPr sz="1800" b="1"/>
            </a:lvl7pPr>
            <a:lvl8pPr marL="3656503" indent="0">
              <a:buNone/>
              <a:defRPr sz="1800" b="1"/>
            </a:lvl8pPr>
            <a:lvl9pPr marL="4178860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4" y="2319871"/>
            <a:ext cx="4850130" cy="4214707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70097-4A67-4245-BBCD-5FEEA612D99A}" type="datetimeFigureOut">
              <a:rPr lang="en-US"/>
              <a:pPr>
                <a:defRPr/>
              </a:pPr>
              <a:t>4/3/2013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16A1C-BD6A-4423-80A4-CCDB2F458E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425D3-6BCE-419A-BF0E-01A66E62881C}" type="datetimeFigureOut">
              <a:rPr lang="en-US"/>
              <a:pPr>
                <a:defRPr/>
              </a:pPr>
              <a:t>4/3/2013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88ABE-2489-40AD-860D-F1BB4FDD15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D9F44-9A1C-4DB5-952F-63B2CAF76EBD}" type="datetimeFigureOut">
              <a:rPr lang="en-US"/>
              <a:pPr>
                <a:defRPr/>
              </a:pPr>
              <a:t>4/3/2013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A1EAE-D60B-4693-8118-B2214757E0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91253"/>
            <a:ext cx="3609976" cy="123952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0" y="291259"/>
            <a:ext cx="6134100" cy="624332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" y="1530779"/>
            <a:ext cx="3609976" cy="5003801"/>
          </a:xfrm>
        </p:spPr>
        <p:txBody>
          <a:bodyPr/>
          <a:lstStyle>
            <a:lvl1pPr marL="0" indent="0">
              <a:buNone/>
              <a:defRPr sz="1600"/>
            </a:lvl1pPr>
            <a:lvl2pPr marL="522358" indent="0">
              <a:buNone/>
              <a:defRPr sz="1400"/>
            </a:lvl2pPr>
            <a:lvl3pPr marL="1044716" indent="0">
              <a:buNone/>
              <a:defRPr sz="1100"/>
            </a:lvl3pPr>
            <a:lvl4pPr marL="1567072" indent="0">
              <a:buNone/>
              <a:defRPr sz="1000"/>
            </a:lvl4pPr>
            <a:lvl5pPr marL="2089433" indent="0">
              <a:buNone/>
              <a:defRPr sz="1000"/>
            </a:lvl5pPr>
            <a:lvl6pPr marL="2611789" indent="0">
              <a:buNone/>
              <a:defRPr sz="1000"/>
            </a:lvl6pPr>
            <a:lvl7pPr marL="3134146" indent="0">
              <a:buNone/>
              <a:defRPr sz="1000"/>
            </a:lvl7pPr>
            <a:lvl8pPr marL="3656503" indent="0">
              <a:buNone/>
              <a:defRPr sz="1000"/>
            </a:lvl8pPr>
            <a:lvl9pPr marL="417886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491E1-BCB2-4A57-87D9-69B88C37D24B}" type="datetimeFigureOut">
              <a:rPr lang="en-US"/>
              <a:pPr>
                <a:defRPr/>
              </a:pPr>
              <a:t>4/3/2013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3E17A-3A23-4BAC-8AB2-C51591E9BF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5120644"/>
            <a:ext cx="6583680" cy="60452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653627"/>
            <a:ext cx="6583680" cy="4389120"/>
          </a:xfrm>
        </p:spPr>
        <p:txBody>
          <a:bodyPr rtlCol="0">
            <a:normAutofit/>
          </a:bodyPr>
          <a:lstStyle>
            <a:lvl1pPr marL="0" indent="0">
              <a:buNone/>
              <a:defRPr sz="3700"/>
            </a:lvl1pPr>
            <a:lvl2pPr marL="522358" indent="0">
              <a:buNone/>
              <a:defRPr sz="3200"/>
            </a:lvl2pPr>
            <a:lvl3pPr marL="1044716" indent="0">
              <a:buNone/>
              <a:defRPr sz="2700"/>
            </a:lvl3pPr>
            <a:lvl4pPr marL="1567072" indent="0">
              <a:buNone/>
              <a:defRPr sz="2300"/>
            </a:lvl4pPr>
            <a:lvl5pPr marL="2089433" indent="0">
              <a:buNone/>
              <a:defRPr sz="2300"/>
            </a:lvl5pPr>
            <a:lvl6pPr marL="2611789" indent="0">
              <a:buNone/>
              <a:defRPr sz="2300"/>
            </a:lvl6pPr>
            <a:lvl7pPr marL="3134146" indent="0">
              <a:buNone/>
              <a:defRPr sz="2300"/>
            </a:lvl7pPr>
            <a:lvl8pPr marL="3656503" indent="0">
              <a:buNone/>
              <a:defRPr sz="2300"/>
            </a:lvl8pPr>
            <a:lvl9pPr marL="4178860" indent="0">
              <a:buNone/>
              <a:defRPr sz="23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5725165"/>
            <a:ext cx="6583680" cy="858519"/>
          </a:xfrm>
        </p:spPr>
        <p:txBody>
          <a:bodyPr/>
          <a:lstStyle>
            <a:lvl1pPr marL="0" indent="0">
              <a:buNone/>
              <a:defRPr sz="1600"/>
            </a:lvl1pPr>
            <a:lvl2pPr marL="522358" indent="0">
              <a:buNone/>
              <a:defRPr sz="1400"/>
            </a:lvl2pPr>
            <a:lvl3pPr marL="1044716" indent="0">
              <a:buNone/>
              <a:defRPr sz="1100"/>
            </a:lvl3pPr>
            <a:lvl4pPr marL="1567072" indent="0">
              <a:buNone/>
              <a:defRPr sz="1000"/>
            </a:lvl4pPr>
            <a:lvl5pPr marL="2089433" indent="0">
              <a:buNone/>
              <a:defRPr sz="1000"/>
            </a:lvl5pPr>
            <a:lvl6pPr marL="2611789" indent="0">
              <a:buNone/>
              <a:defRPr sz="1000"/>
            </a:lvl6pPr>
            <a:lvl7pPr marL="3134146" indent="0">
              <a:buNone/>
              <a:defRPr sz="1000"/>
            </a:lvl7pPr>
            <a:lvl8pPr marL="3656503" indent="0">
              <a:buNone/>
              <a:defRPr sz="1000"/>
            </a:lvl8pPr>
            <a:lvl9pPr marL="417886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F920B-C3AF-4A7A-97C0-6157600FD93C}" type="datetimeFigureOut">
              <a:rPr lang="en-US"/>
              <a:pPr>
                <a:defRPr/>
              </a:pPr>
              <a:t>4/3/2013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D2084-4165-4484-B8C9-70F77C6797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70000"/>
            <a:lum/>
          </a:blip>
          <a:srcRect/>
          <a:stretch>
            <a:fillRect l="58000" t="47000" r="-7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49275" y="293688"/>
            <a:ext cx="9874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471" tIns="52237" rIns="104471" bIns="522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49275" y="1706563"/>
            <a:ext cx="9874250" cy="482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471" tIns="52237" rIns="104471" bIns="522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9275" y="6780213"/>
            <a:ext cx="2559050" cy="388937"/>
          </a:xfrm>
          <a:prstGeom prst="rect">
            <a:avLst/>
          </a:prstGeom>
        </p:spPr>
        <p:txBody>
          <a:bodyPr vert="horz" lIns="104471" tIns="52237" rIns="104471" bIns="52237" rtlCol="0" anchor="ctr"/>
          <a:lstStyle>
            <a:lvl1pPr algn="l" defTabSz="1044924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52D1C19-8DCA-4EEE-9A52-C4AA806EBA56}" type="datetimeFigureOut">
              <a:rPr lang="en-US"/>
              <a:pPr>
                <a:defRPr/>
              </a:pPr>
              <a:t>4/3/2013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675" y="6780213"/>
            <a:ext cx="3473450" cy="388937"/>
          </a:xfrm>
          <a:prstGeom prst="rect">
            <a:avLst/>
          </a:prstGeom>
        </p:spPr>
        <p:txBody>
          <a:bodyPr vert="horz" lIns="104471" tIns="52237" rIns="104471" bIns="52237" rtlCol="0" anchor="ctr"/>
          <a:lstStyle>
            <a:lvl1pPr algn="ctr" defTabSz="1044924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4475" y="6780213"/>
            <a:ext cx="2559050" cy="388937"/>
          </a:xfrm>
          <a:prstGeom prst="rect">
            <a:avLst/>
          </a:prstGeom>
        </p:spPr>
        <p:txBody>
          <a:bodyPr vert="horz" lIns="104471" tIns="52237" rIns="104471" bIns="52237" rtlCol="0" anchor="ctr"/>
          <a:lstStyle>
            <a:lvl1pPr algn="r" defTabSz="1044924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B8BB328-CD39-42D9-8AC3-F1C5FC3B05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044575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44575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Trebuchet MS" pitchFamily="34" charset="0"/>
        </a:defRPr>
      </a:lvl2pPr>
      <a:lvl3pPr algn="ctr" defTabSz="1044575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Trebuchet MS" pitchFamily="34" charset="0"/>
        </a:defRPr>
      </a:lvl3pPr>
      <a:lvl4pPr algn="ctr" defTabSz="1044575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Trebuchet MS" pitchFamily="34" charset="0"/>
        </a:defRPr>
      </a:lvl4pPr>
      <a:lvl5pPr algn="ctr" defTabSz="1044575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Trebuchet MS" pitchFamily="34" charset="0"/>
        </a:defRPr>
      </a:lvl5pPr>
      <a:lvl6pPr marL="457200" algn="ctr" defTabSz="1044575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Trebuchet MS" pitchFamily="34" charset="0"/>
        </a:defRPr>
      </a:lvl6pPr>
      <a:lvl7pPr marL="914400" algn="ctr" defTabSz="1044575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Trebuchet MS" pitchFamily="34" charset="0"/>
        </a:defRPr>
      </a:lvl7pPr>
      <a:lvl8pPr marL="1371600" algn="ctr" defTabSz="1044575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Trebuchet MS" pitchFamily="34" charset="0"/>
        </a:defRPr>
      </a:lvl8pPr>
      <a:lvl9pPr marL="1828800" algn="ctr" defTabSz="1044575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Trebuchet MS" pitchFamily="34" charset="0"/>
        </a:defRPr>
      </a:lvl9pPr>
    </p:titleStyle>
    <p:bodyStyle>
      <a:lvl1pPr marL="390525" indent="-390525" algn="l" defTabSz="10445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725" indent="-325438" algn="l" defTabSz="10445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4925" indent="-260350" algn="l" defTabSz="10445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213" indent="-260350" algn="l" defTabSz="10445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9500" indent="-260350" algn="l" defTabSz="104457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72965" indent="-261180" algn="l" defTabSz="104471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95324" indent="-261180" algn="l" defTabSz="104471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7681" indent="-261180" algn="l" defTabSz="104471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40039" indent="-261180" algn="l" defTabSz="104471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47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2358" algn="l" defTabSz="10447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4716" algn="l" defTabSz="10447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7072" algn="l" defTabSz="10447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9433" algn="l" defTabSz="10447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11789" algn="l" defTabSz="10447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34146" algn="l" defTabSz="10447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6503" algn="l" defTabSz="10447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8860" algn="l" defTabSz="10447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.wmf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.wmf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3" Type="http://schemas.openxmlformats.org/officeDocument/2006/relationships/image" Target="../media/image2.wmf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5" Type="http://schemas.openxmlformats.org/officeDocument/2006/relationships/image" Target="../media/image6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Relationship Id="rId1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2.wmf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jpe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jpeg"/><Relationship Id="rId9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11" Type="http://schemas.openxmlformats.org/officeDocument/2006/relationships/image" Target="../media/image94.jpeg"/><Relationship Id="rId5" Type="http://schemas.openxmlformats.org/officeDocument/2006/relationships/image" Target="../media/image88.jpeg"/><Relationship Id="rId10" Type="http://schemas.openxmlformats.org/officeDocument/2006/relationships/image" Target="../media/image93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jpeg"/><Relationship Id="rId7" Type="http://schemas.openxmlformats.org/officeDocument/2006/relationships/image" Target="../media/image102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jpeg"/><Relationship Id="rId10" Type="http://schemas.openxmlformats.org/officeDocument/2006/relationships/image" Target="../media/image111.png"/><Relationship Id="rId4" Type="http://schemas.openxmlformats.org/officeDocument/2006/relationships/image" Target="../media/image105.jpeg"/><Relationship Id="rId9" Type="http://schemas.openxmlformats.org/officeDocument/2006/relationships/image" Target="../media/image1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4.pn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2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10972800" cy="2378075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endParaRPr lang="ru-RU" sz="2000" dirty="0">
              <a:solidFill>
                <a:schemeClr val="tx1"/>
              </a:solidFill>
            </a:endParaRPr>
          </a:p>
        </p:txBody>
      </p:sp>
      <p:grpSp>
        <p:nvGrpSpPr>
          <p:cNvPr id="2051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2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057" name="Picture 45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675" y="563563"/>
            <a:ext cx="353218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Rectangle 37"/>
          <p:cNvSpPr/>
          <p:nvPr/>
        </p:nvSpPr>
        <p:spPr>
          <a:xfrm>
            <a:off x="0" y="4937125"/>
            <a:ext cx="10972800" cy="2378075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8" name="Заголовок 1"/>
          <p:cNvSpPr txBox="1">
            <a:spLocks/>
          </p:cNvSpPr>
          <p:nvPr/>
        </p:nvSpPr>
        <p:spPr>
          <a:xfrm>
            <a:off x="182563" y="2743200"/>
            <a:ext cx="10607675" cy="1782763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endParaRPr lang="ru-RU" sz="2400" dirty="0">
              <a:solidFill>
                <a:schemeClr val="bg2">
                  <a:lumMod val="1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60" name="Picture 2" descr="D:\SOURCE\illustrations\people\4444_17684817.jpg"/>
          <p:cNvPicPr>
            <a:picLocks noChangeAspect="1" noChangeArrowheads="1"/>
          </p:cNvPicPr>
          <p:nvPr/>
        </p:nvPicPr>
        <p:blipFill>
          <a:blip r:embed="rId3" cstate="print"/>
          <a:srcRect t="8118" b="31917"/>
          <a:stretch>
            <a:fillRect/>
          </a:stretch>
        </p:blipFill>
        <p:spPr bwMode="auto">
          <a:xfrm>
            <a:off x="0" y="2092325"/>
            <a:ext cx="10972800" cy="388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Заголовок 1"/>
          <p:cNvSpPr txBox="1">
            <a:spLocks/>
          </p:cNvSpPr>
          <p:nvPr/>
        </p:nvSpPr>
        <p:spPr>
          <a:xfrm>
            <a:off x="3017838" y="5807075"/>
            <a:ext cx="5119687" cy="16002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2800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Портфолио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28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проектов </a:t>
            </a:r>
            <a:r>
              <a:rPr lang="ru-RU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компании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MyTask</a:t>
            </a:r>
            <a:r>
              <a:rPr lang="ru-RU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endParaRPr lang="ru-RU" sz="28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Торговые 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коридоры</a:t>
            </a:r>
            <a:endParaRPr lang="ru-RU" sz="36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6147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48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155" name="Picture 50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Содержимое 9" descr="кондитерская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20440" y="2426945"/>
            <a:ext cx="2160000" cy="2160000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52" name="Рисунок 51" descr="магазин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20440" y="4572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3" name="Рисунок 52" descr="магазины 2.jpg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29920" y="241200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4" name="Рисунок 53" descr="магазины 3.jpg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00720" y="502920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5" name="Рисунок 54" descr="магазины 4.jpg"/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15320" y="2426946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6" name="Рисунок 55" descr="магазины 5.jpg"/>
          <p:cNvPicPr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641080" y="497232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7" name="Рисунок 56" descr="магазины 6.jpg"/>
          <p:cNvPicPr>
            <a:picLocks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641080" y="4572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8" name="Рисунок 57" descr="магазины 7.jpg"/>
          <p:cNvPicPr>
            <a:picLocks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035040" y="3617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9" name="Рисунок 58" descr="магазины.jpg"/>
          <p:cNvPicPr>
            <a:picLocks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115320" y="498348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Торговые 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центры</a:t>
            </a:r>
            <a:endParaRPr lang="ru-RU" sz="36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7171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72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7179" name="Picture 49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50" descr="алан тц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35040" y="91440"/>
            <a:ext cx="4572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3" name="Рисунок 52" descr="арктика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46440" y="9144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4" name="Рисунок 53" descr="бегемот.jpg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00720" y="245772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5" name="Рисунок 54" descr="глобус.jpg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23880" y="241200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9" name="Рисунок 58" descr="альтаир.jpg"/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03920" y="241200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7" name="Рисунок 56" descr="евростиль.jpg"/>
          <p:cNvPicPr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538480" y="488088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8" name="Рисунок 57" descr="карусель.jpg"/>
          <p:cNvPicPr>
            <a:picLocks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40480" y="4880880"/>
            <a:ext cx="41148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8195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96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8203" name="Picture 49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6" name="TextBox 54"/>
          <p:cNvSpPr txBox="1">
            <a:spLocks noChangeArrowheads="1"/>
          </p:cNvSpPr>
          <p:nvPr/>
        </p:nvSpPr>
        <p:spPr bwMode="auto">
          <a:xfrm>
            <a:off x="3794125" y="822325"/>
            <a:ext cx="681355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3000"/>
              </a:lnSpc>
              <a:buFont typeface="Arial" pitchFamily="34" charset="0"/>
              <a:buChar char="•"/>
              <a:defRPr/>
            </a:pPr>
            <a:r>
              <a:rPr lang="ru-RU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ts val="3000"/>
              </a:lnSpc>
              <a:defRPr/>
            </a:pPr>
            <a:endParaRPr lang="ru-RU" sz="3600" b="1" dirty="0">
              <a:solidFill>
                <a:srgbClr val="0A6496"/>
              </a:solidFill>
              <a:latin typeface="Myriad Pro Cond" pitchFamily="34" charset="0"/>
            </a:endParaRPr>
          </a:p>
        </p:txBody>
      </p:sp>
      <p:sp>
        <p:nvSpPr>
          <p:cNvPr id="49" name="Заголовок 1"/>
          <p:cNvSpPr txBox="1">
            <a:spLocks/>
          </p:cNvSpPr>
          <p:nvPr/>
        </p:nvSpPr>
        <p:spPr>
          <a:xfrm>
            <a:off x="-868363" y="2773363"/>
            <a:ext cx="5119688" cy="16002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Результаты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исследования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023360" y="1188720"/>
            <a:ext cx="6541150" cy="43396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Резюме проекта</a:t>
            </a:r>
            <a:endParaRPr lang="ru-RU" sz="2400" b="1" dirty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Обследовано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30 рынков</a:t>
            </a: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40 магазинов и торговых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центров</a:t>
            </a: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50 строительных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объектов</a:t>
            </a: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делано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более 1000 фотографий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исследовании принимали участие 35 человек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Проект длился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14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дней</a:t>
            </a: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9219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20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227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Заголовок 1"/>
          <p:cNvSpPr txBox="1">
            <a:spLocks/>
          </p:cNvSpPr>
          <p:nvPr/>
        </p:nvSpPr>
        <p:spPr>
          <a:xfrm>
            <a:off x="-868363" y="2468563"/>
            <a:ext cx="5119688" cy="16002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Описание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проекта</a:t>
            </a:r>
          </a:p>
        </p:txBody>
      </p:sp>
      <p:sp>
        <p:nvSpPr>
          <p:cNvPr id="52" name="Заголовок 1"/>
          <p:cNvSpPr txBox="1">
            <a:spLocks/>
          </p:cNvSpPr>
          <p:nvPr/>
        </p:nvSpPr>
        <p:spPr>
          <a:xfrm>
            <a:off x="4073842" y="2057400"/>
            <a:ext cx="6624638" cy="4114800"/>
          </a:xfrm>
          <a:prstGeom prst="rect">
            <a:avLst/>
          </a:prstGeom>
          <a:ln>
            <a:noFill/>
          </a:ln>
        </p:spPr>
        <p:txBody>
          <a:bodyPr anchor="ctr">
            <a:normAutofit fontScale="97500"/>
          </a:bodyPr>
          <a:lstStyle/>
          <a:p>
            <a:pPr>
              <a:defRPr/>
            </a:pPr>
            <a:r>
              <a:rPr lang="ru-RU" sz="25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Заказчик</a:t>
            </a:r>
          </a:p>
          <a:p>
            <a:pPr>
              <a:defRPr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Дистрибьюторская компания</a:t>
            </a:r>
            <a:endParaRPr lang="ru-RU" dirty="0" smtClean="0">
              <a:solidFill>
                <a:srgbClr val="002060"/>
              </a:solidFill>
            </a:endParaRPr>
          </a:p>
          <a:p>
            <a:pPr>
              <a:defRPr/>
            </a:pPr>
            <a:endParaRPr lang="ru-RU" sz="25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5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Задача</a:t>
            </a:r>
          </a:p>
          <a:p>
            <a:pPr>
              <a:defRPr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Сделать фотографии выкладки 40 товаров разного типа. Зафиксировать количество товара на полке. Проверить срок годности продуктов питания</a:t>
            </a:r>
          </a:p>
          <a:p>
            <a:pPr>
              <a:defRPr/>
            </a:pPr>
            <a:endPara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5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География</a:t>
            </a:r>
          </a:p>
          <a:p>
            <a:pPr>
              <a:defRPr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21 город, 35 магазинов</a:t>
            </a:r>
            <a:endParaRPr lang="ru-RU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9" name="Заголовок 1"/>
          <p:cNvSpPr txBox="1">
            <a:spLocks/>
          </p:cNvSpPr>
          <p:nvPr/>
        </p:nvSpPr>
        <p:spPr>
          <a:xfrm>
            <a:off x="3794760" y="548640"/>
            <a:ext cx="7086600" cy="1052512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Проект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Исследование 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ассортимента товаров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Описание проекта</a:t>
            </a:r>
            <a:endParaRPr lang="ru-RU" sz="3600" dirty="0">
              <a:solidFill>
                <a:schemeClr val="bg1"/>
              </a:solidFill>
            </a:endParaRP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227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9" name="Таблица 58"/>
          <p:cNvGraphicFramePr>
            <a:graphicFrameLocks noGrp="1"/>
          </p:cNvGraphicFramePr>
          <p:nvPr/>
        </p:nvGraphicFramePr>
        <p:xfrm>
          <a:off x="4069080" y="2468880"/>
          <a:ext cx="6096000" cy="3353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353435"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000" b="0" i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кофе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000" b="0" i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крекеры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000" b="0" i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лапша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000" b="0" i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паштет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000" b="0" i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хрен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000" b="0" i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маринады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000" b="0" i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растительное масло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000" b="0" i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рыбные консервы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000" b="0" i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ветчина</a:t>
                      </a:r>
                    </a:p>
                    <a:p>
                      <a:pPr marL="0" marR="0" indent="0" algn="l" defTabSz="104471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ru-RU" sz="2000" b="0" i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маринованные огурцы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endParaRPr lang="ru-RU" sz="2000" b="0" i="0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78" name="TextBox 77"/>
          <p:cNvSpPr txBox="1"/>
          <p:nvPr/>
        </p:nvSpPr>
        <p:spPr>
          <a:xfrm>
            <a:off x="5120640" y="1871345"/>
            <a:ext cx="307481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Примеры </a:t>
            </a: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товаров</a:t>
            </a:r>
            <a:endParaRPr lang="ru-RU" sz="2400" b="1" dirty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Техническое 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задание/</a:t>
            </a:r>
            <a:endParaRPr lang="en-US" sz="3600" dirty="0" smtClean="0">
              <a:solidFill>
                <a:schemeClr val="bg1"/>
              </a:solidFill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список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продуктов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0243" name="TextBox 77"/>
          <p:cNvSpPr txBox="1">
            <a:spLocks noChangeArrowheads="1"/>
          </p:cNvSpPr>
          <p:nvPr/>
        </p:nvSpPr>
        <p:spPr bwMode="auto">
          <a:xfrm>
            <a:off x="274638" y="2505075"/>
            <a:ext cx="2879725" cy="32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5000"/>
              </a:lnSpc>
            </a:pPr>
            <a:endParaRPr lang="ru-RU" sz="3500">
              <a:solidFill>
                <a:schemeClr val="bg1"/>
              </a:solidFill>
              <a:latin typeface="Myriad Pro Cond" pitchFamily="34" charset="0"/>
            </a:endParaRPr>
          </a:p>
          <a:p>
            <a:pPr>
              <a:lnSpc>
                <a:spcPts val="5000"/>
              </a:lnSpc>
            </a:pPr>
            <a:endParaRPr lang="ru-RU" sz="4000">
              <a:solidFill>
                <a:schemeClr val="bg1"/>
              </a:solidFill>
              <a:latin typeface="Myriad Pro Cond" pitchFamily="34" charset="0"/>
            </a:endParaRPr>
          </a:p>
          <a:p>
            <a:pPr>
              <a:lnSpc>
                <a:spcPts val="5000"/>
              </a:lnSpc>
            </a:pPr>
            <a:endParaRPr lang="ru-RU" sz="4000">
              <a:solidFill>
                <a:schemeClr val="bg1"/>
              </a:solidFill>
              <a:latin typeface="Myriad Pro Cond" pitchFamily="34" charset="0"/>
            </a:endParaRPr>
          </a:p>
          <a:p>
            <a:pPr>
              <a:lnSpc>
                <a:spcPts val="5000"/>
              </a:lnSpc>
            </a:pPr>
            <a:endParaRPr lang="ru-RU" sz="4000">
              <a:solidFill>
                <a:schemeClr val="bg1"/>
              </a:solidFill>
              <a:latin typeface="Myriad Pro Cond" pitchFamily="34" charset="0"/>
            </a:endParaRPr>
          </a:p>
          <a:p>
            <a:pPr>
              <a:lnSpc>
                <a:spcPts val="5000"/>
              </a:lnSpc>
            </a:pPr>
            <a:endParaRPr lang="en-US" sz="4000">
              <a:solidFill>
                <a:schemeClr val="bg1"/>
              </a:solidFill>
              <a:latin typeface="Myriad Pro Cond" pitchFamily="34" charset="0"/>
            </a:endParaRPr>
          </a:p>
        </p:txBody>
      </p:sp>
      <p:grpSp>
        <p:nvGrpSpPr>
          <p:cNvPr id="10244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45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52" name="Picture 5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6650" y="835025"/>
            <a:ext cx="2952750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11963" y="835025"/>
            <a:ext cx="9525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6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08925" y="908050"/>
            <a:ext cx="2684463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7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0850" y="2995613"/>
            <a:ext cx="38512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8" name="Picture 2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21475" y="4651375"/>
            <a:ext cx="2155825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9" name="Picture 2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51925" y="4795838"/>
            <a:ext cx="1512888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Фотографии продукта</a:t>
            </a:r>
            <a:endParaRPr lang="en-US" sz="3200" dirty="0"/>
          </a:p>
        </p:txBody>
      </p:sp>
      <p:grpSp>
        <p:nvGrpSpPr>
          <p:cNvPr id="11267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68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5" name="Straight Connector 84"/>
          <p:cNvCxnSpPr/>
          <p:nvPr/>
        </p:nvCxnSpPr>
        <p:spPr>
          <a:xfrm>
            <a:off x="5486400" y="1828800"/>
            <a:ext cx="5486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486400" y="3657600"/>
            <a:ext cx="5486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5486400" y="5440363"/>
            <a:ext cx="5486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78" name="Picture 5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0" name="Picture 6" descr="e:\profiles\slabakov\Desktop\Отчёт концепция вкуса\ОК. Красноярск. 9 мая 77, ТРЦ Планета\IMAG03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1075" y="333375"/>
            <a:ext cx="1789113" cy="4147185"/>
          </a:xfrm>
          <a:prstGeom prst="rect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11281" name="Picture 7" descr="e:\profiles\slabakov\Desktop\Отчёт концепция вкуса\ОК. Красноярск. 9 мая 77, ТРЦ Планета\IMAG03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4325" y="333375"/>
            <a:ext cx="3295650" cy="1855788"/>
          </a:xfrm>
          <a:prstGeom prst="rect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11282" name="Picture 4" descr="e:\profiles\slabakov\Desktop\Отчёт концепция вкуса\ОК. Тюмень. Широтная 199\IMAG01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78875" y="333374"/>
            <a:ext cx="2090738" cy="4238625"/>
          </a:xfrm>
          <a:prstGeom prst="rect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11283" name="Picture 2" descr="e:\profiles\slabakov\Desktop\Отчёт концепция вкуса\ОК.Ростов-на-Дону. Комарова 24а\IMAG0176.JPG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32320" y="4617720"/>
            <a:ext cx="3744000" cy="2556000"/>
          </a:xfrm>
          <a:prstGeom prst="rect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11284" name="Picture 13" descr="e:\profiles\slabakov\Desktop\Отчёт концепция вкуса\ОК. Омск. Энтузиастов 2\IMAG056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20440" y="4581524"/>
            <a:ext cx="3519220" cy="2592000"/>
          </a:xfrm>
          <a:prstGeom prst="rect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11285" name="Picture 9" descr="e:\profiles\slabakov\Desktop\Отчёт концепция вкуса\ОК. Ростов-на-Дону. Малиновского 23\IMAG025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42585" y="2331721"/>
            <a:ext cx="3198495" cy="2148840"/>
          </a:xfrm>
          <a:prstGeom prst="rect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Фотографии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продукта</a:t>
            </a:r>
            <a:endParaRPr lang="ru-RU" sz="3600" dirty="0">
              <a:solidFill>
                <a:schemeClr val="bg1"/>
              </a:solidFill>
            </a:endParaRPr>
          </a:p>
        </p:txBody>
      </p:sp>
      <p:grpSp>
        <p:nvGrpSpPr>
          <p:cNvPr id="12291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92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298" name="TextBox 92"/>
          <p:cNvSpPr txBox="1">
            <a:spLocks noChangeArrowheads="1"/>
          </p:cNvSpPr>
          <p:nvPr/>
        </p:nvSpPr>
        <p:spPr bwMode="auto">
          <a:xfrm>
            <a:off x="2651125" y="6742113"/>
            <a:ext cx="6715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800" dirty="0">
              <a:solidFill>
                <a:schemeClr val="bg1"/>
              </a:solidFill>
              <a:latin typeface="Myriad Pro Cond" pitchFamily="34" charset="0"/>
            </a:endParaRPr>
          </a:p>
          <a:p>
            <a:endParaRPr lang="en-US" sz="1800" dirty="0">
              <a:solidFill>
                <a:schemeClr val="bg1"/>
              </a:solidFill>
              <a:latin typeface="Myriad Pro Cond" pitchFamily="34" charset="0"/>
            </a:endParaRPr>
          </a:p>
        </p:txBody>
      </p:sp>
      <p:pic>
        <p:nvPicPr>
          <p:cNvPr id="12299" name="Picture 50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0" name="Picture 2" descr="e:\profiles\slabakov\Desktop\Отчёт концепция вкуса\OK. Воронеж. Шишкова 72\20120708_1900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1563" y="920750"/>
            <a:ext cx="1296987" cy="1728788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301" name="Picture 7" descr="e:\profiles\slabakov\Desktop\Отчёт концепция вкуса\ОК. Новосибирск. Военная 5\2012-07-10 19.09.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79988" y="920750"/>
            <a:ext cx="1314450" cy="1752600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302" name="Picture 3" descr="e:\profiles\slabakov\Desktop\Отчёт концепция вкуса\OK. Воронеж. Шишкова 72\20120708_1900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48413" y="920750"/>
            <a:ext cx="1295400" cy="1728788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303" name="Picture 9" descr="e:\profiles\slabakov\Desktop\Отчёт концепция вкуса\ОК. Ростов-на-Дону. Малиновского 23\IMAG028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16838" y="920750"/>
            <a:ext cx="1427162" cy="1728788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304" name="Picture 4" descr="e:\profiles\slabakov\Desktop\Отчёт концепция вкуса\OK. Воронеж. Шишкова 72\20120708_19004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228138" y="920750"/>
            <a:ext cx="1439862" cy="1724025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305" name="Picture 6" descr="e:\profiles\slabakov\Desktop\Отчёт концепция вкуса\ОК. Красноярск. 9 мая 77, ТРЦ Планета\IMAG028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79988" y="2726055"/>
            <a:ext cx="1409700" cy="1800225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306" name="Picture 7" descr="e:\profiles\slabakov\Desktop\Отчёт концепция вкуса\ОК. Новосибирск. Военная 5\2012-07-10 19.09.1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11563" y="2697480"/>
            <a:ext cx="1296987" cy="1800225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307" name="Picture 9" descr="e:\profiles\slabakov\Desktop\Отчёт концепция вкуса\ОК. Омск. Энтузиастов 2\IMAG059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228138" y="2697480"/>
            <a:ext cx="1439862" cy="1819275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308" name="Picture 10" descr="e:\profiles\slabakov\Desktop\Отчёт концепция вкуса\ОК. Омск. Энтузиастов 2\IMAG059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419850" y="2697480"/>
            <a:ext cx="2736850" cy="1800225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309" name="Picture 5" descr="e:\profiles\slabakov\Desktop\Отчёт концепция вкуса\ОК. Воронеж.Кольцовская  35\2012-07-04 15.42.3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611881" y="4572000"/>
            <a:ext cx="1965960" cy="1800225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310" name="Picture 4" descr="e:\profiles\slabakov\Desktop\Отчёт концепция вкуса\ОК. Воронеж.Кольцовская  35\2012-07-04 15.39.39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650548" y="4572000"/>
            <a:ext cx="2487612" cy="1800225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311" name="Picture 8" descr="e:\profiles\slabakov\Desktop\Отчёт концепция вкуса\ОК. Омск. Энтузиастов 2\IMAG0596.JPG"/>
          <p:cNvPicPr preferRelativeResize="0"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193088" y="4571999"/>
            <a:ext cx="2484000" cy="1800000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4339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40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4347" name="Picture 50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Заголовок 1"/>
          <p:cNvSpPr txBox="1">
            <a:spLocks/>
          </p:cNvSpPr>
          <p:nvPr/>
        </p:nvSpPr>
        <p:spPr>
          <a:xfrm>
            <a:off x="-868363" y="2468563"/>
            <a:ext cx="5119688" cy="16002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Результаты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исследования </a:t>
            </a:r>
          </a:p>
        </p:txBody>
      </p:sp>
      <p:sp>
        <p:nvSpPr>
          <p:cNvPr id="50" name="Содержимое 2"/>
          <p:cNvSpPr txBox="1">
            <a:spLocks/>
          </p:cNvSpPr>
          <p:nvPr/>
        </p:nvSpPr>
        <p:spPr>
          <a:xfrm>
            <a:off x="3703320" y="1051560"/>
            <a:ext cx="6949440" cy="4784725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9144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Резюме проекта</a:t>
            </a:r>
            <a:endParaRPr lang="ru-RU" sz="24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 lvl="1" defTabSz="91440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Было сделано  3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000 фотографий</a:t>
            </a:r>
          </a:p>
          <a:p>
            <a:pPr lvl="1" defTabSz="91440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Клиенту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был предоставлен полный отчет о результатах исследования </a:t>
            </a:r>
          </a:p>
          <a:p>
            <a:pPr lvl="1" defTabSz="91440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исследовании принимали участие 28 человек во всех запрошенных городах (21 город)</a:t>
            </a:r>
          </a:p>
          <a:p>
            <a:pPr lvl="1" defTabSz="91440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Была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достигнута договоренность о дальнейшем сотрудничестве</a:t>
            </a:r>
          </a:p>
          <a:p>
            <a:pPr defTabSz="9144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28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Описание проекта</a:t>
            </a:r>
            <a:endParaRPr lang="ru-RU" sz="3600" dirty="0">
              <a:solidFill>
                <a:schemeClr val="bg1"/>
              </a:solidFill>
            </a:endParaRPr>
          </a:p>
        </p:txBody>
      </p:sp>
      <p:grpSp>
        <p:nvGrpSpPr>
          <p:cNvPr id="15363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64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5371" name="Picture 50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Заголовок 1"/>
          <p:cNvSpPr txBox="1">
            <a:spLocks/>
          </p:cNvSpPr>
          <p:nvPr/>
        </p:nvSpPr>
        <p:spPr>
          <a:xfrm>
            <a:off x="3978592" y="594360"/>
            <a:ext cx="6034088" cy="1052512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Проект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И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сследование 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платежных терминалов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3931920" y="2286000"/>
            <a:ext cx="7086600" cy="3230245"/>
          </a:xfrm>
          <a:prstGeom prst="rect">
            <a:avLst/>
          </a:prstGeom>
          <a:ln>
            <a:noFill/>
          </a:ln>
        </p:spPr>
        <p:txBody>
          <a:bodyPr anchor="ctr">
            <a:normAutofit fontScale="97500"/>
          </a:bodyPr>
          <a:lstStyle/>
          <a:p>
            <a:pPr>
              <a:defRPr/>
            </a:pPr>
            <a:r>
              <a:rPr lang="ru-RU" sz="25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Заказчик</a:t>
            </a:r>
            <a:endParaRPr lang="ru-RU" sz="29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Система электронных платежей</a:t>
            </a:r>
            <a:endParaRPr lang="en-US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ru-RU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5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Задача</a:t>
            </a:r>
            <a:endParaRPr lang="ru-RU" sz="29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Создать карту 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платежных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терминалов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банкоматов</a:t>
            </a:r>
          </a:p>
          <a:p>
            <a:pPr lvl="1">
              <a:defRPr/>
            </a:pPr>
            <a:endParaRPr lang="ru-RU" dirty="0" smtClean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>
              <a:defRPr/>
            </a:pPr>
            <a:r>
              <a:rPr lang="ru-RU" sz="25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География 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 городов России</a:t>
            </a:r>
          </a:p>
          <a:p>
            <a:pPr lvl="1">
              <a:defRPr/>
            </a:pPr>
            <a:endParaRPr lang="ru-RU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068763" y="3886200"/>
            <a:ext cx="255587" cy="769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n-US" sz="20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-4572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>
                <a:latin typeface="+mj-lt"/>
              </a:rPr>
              <a:t>Содержание</a:t>
            </a:r>
            <a:endParaRPr lang="en-US" sz="3600" dirty="0">
              <a:latin typeface="+mj-lt"/>
            </a:endParaRP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083" name="Picture 55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Заголовок 1"/>
          <p:cNvSpPr txBox="1">
            <a:spLocks/>
          </p:cNvSpPr>
          <p:nvPr/>
        </p:nvSpPr>
        <p:spPr>
          <a:xfrm>
            <a:off x="4572000" y="182563"/>
            <a:ext cx="5121275" cy="6858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endParaRPr lang="ru-RU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749041" y="888236"/>
            <a:ext cx="7040880" cy="891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solidFill>
                  <a:srgbClr val="002060"/>
                </a:solidFill>
              </a:rPr>
              <a:t>Исследование товаров в салонах связи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solidFill>
                  <a:srgbClr val="002060"/>
                </a:solidFill>
              </a:rPr>
              <a:t>Исследование торговой недвижимости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Исследование ассортимента товаров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Исследование платежных терминалов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Аудит ноутбуков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Проверка рекламы водки «Мягков» </a:t>
            </a:r>
          </a:p>
          <a:p>
            <a:pPr marL="457200" indent="-457200"/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в супермаркетах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Аудит алкогольной продукции (ликёров) в супермаркетах  г. Москвы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Тайный покупатель в магазинах техники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Исследование качества обслуживания клиентов в отделениях банка в г. Сочи 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Исследование технического состояния банкоматов банка в г. Сочи 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Тайный покупатель в аптеках</a:t>
            </a:r>
          </a:p>
          <a:p>
            <a:pPr marL="457200" indent="-457200"/>
            <a:endPara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ru-RU" sz="24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ru-RU" sz="24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ru-RU" sz="2400" dirty="0" smtClean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Банкоматы</a:t>
            </a:r>
            <a:r>
              <a:rPr lang="en-US" sz="3600" dirty="0" smtClean="0">
                <a:solidFill>
                  <a:schemeClr val="bg1"/>
                </a:solidFill>
              </a:rPr>
              <a:t>,</a:t>
            </a:r>
            <a:endParaRPr lang="ru-RU" sz="3600" dirty="0" smtClean="0">
              <a:solidFill>
                <a:schemeClr val="bg1"/>
              </a:solidFill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платежные 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терминалы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394" name="TextBox 92"/>
          <p:cNvSpPr txBox="1">
            <a:spLocks noChangeArrowheads="1"/>
          </p:cNvSpPr>
          <p:nvPr/>
        </p:nvSpPr>
        <p:spPr bwMode="auto">
          <a:xfrm>
            <a:off x="2651125" y="6742113"/>
            <a:ext cx="6715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800" dirty="0">
              <a:solidFill>
                <a:schemeClr val="bg1"/>
              </a:solidFill>
              <a:latin typeface="Myriad Pro Cond" pitchFamily="34" charset="0"/>
            </a:endParaRPr>
          </a:p>
          <a:p>
            <a:endParaRPr lang="en-US" sz="1800" dirty="0">
              <a:solidFill>
                <a:schemeClr val="bg1"/>
              </a:solidFill>
              <a:latin typeface="Myriad Pro Cond" pitchFamily="34" charset="0"/>
            </a:endParaRPr>
          </a:p>
        </p:txBody>
      </p:sp>
      <p:pic>
        <p:nvPicPr>
          <p:cNvPr id="16395" name="Picture 50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7" name="Рисунок 49" descr="банкомат1.jpg"/>
          <p:cNvPicPr preferRelativeResize="0"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3600" y="3715200"/>
            <a:ext cx="2520000" cy="3600000"/>
          </a:xfrm>
          <a:prstGeom prst="rect">
            <a:avLst/>
          </a:prstGeom>
          <a:noFill/>
          <a:ln w="762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6400" name="Рисунок 54" descr="банкомат5.jpg"/>
          <p:cNvPicPr preferRelativeResize="0"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7880" y="45720"/>
            <a:ext cx="2520000" cy="3600000"/>
          </a:xfrm>
          <a:prstGeom prst="rect">
            <a:avLst/>
          </a:prstGeom>
          <a:noFill/>
          <a:ln w="762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6401" name="Рисунок 55" descr="пт1.jpg"/>
          <p:cNvPicPr preferRelativeResize="0"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8520" y="45720"/>
            <a:ext cx="2520000" cy="3600000"/>
          </a:xfrm>
          <a:prstGeom prst="rect">
            <a:avLst/>
          </a:prstGeom>
          <a:noFill/>
          <a:ln w="762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6403" name="Рисунок 57" descr="пт3.jpg"/>
          <p:cNvPicPr preferRelativeResize="0">
            <a:picLocks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38200" y="3715200"/>
            <a:ext cx="2520000" cy="3600000"/>
          </a:xfrm>
          <a:prstGeom prst="rect">
            <a:avLst/>
          </a:prstGeom>
          <a:noFill/>
          <a:ln w="762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6404" name="Рисунок 58" descr="пт4.jpg"/>
          <p:cNvPicPr preferRelativeResize="0">
            <a:picLocks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3880" y="47880"/>
            <a:ext cx="2484000" cy="3564000"/>
          </a:xfrm>
          <a:prstGeom prst="rect">
            <a:avLst/>
          </a:prstGeom>
          <a:noFill/>
          <a:ln w="762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6405" name="Рисунок 59" descr="банкомат9.jpg"/>
          <p:cNvPicPr preferRelativeResize="0">
            <a:picLocks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52800" y="3715200"/>
            <a:ext cx="2520000" cy="3600000"/>
          </a:xfrm>
          <a:prstGeom prst="rect">
            <a:avLst/>
          </a:prstGeom>
          <a:noFill/>
          <a:ln w="762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7411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12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5" name="Straight Connector 84"/>
          <p:cNvCxnSpPr/>
          <p:nvPr/>
        </p:nvCxnSpPr>
        <p:spPr>
          <a:xfrm>
            <a:off x="5486400" y="1828800"/>
            <a:ext cx="5486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486400" y="3657600"/>
            <a:ext cx="5486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5486400" y="5440363"/>
            <a:ext cx="5486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22" name="Picture 5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Заголовок 1"/>
          <p:cNvSpPr txBox="1">
            <a:spLocks/>
          </p:cNvSpPr>
          <p:nvPr/>
        </p:nvSpPr>
        <p:spPr>
          <a:xfrm>
            <a:off x="-868363" y="2468563"/>
            <a:ext cx="5119688" cy="16002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Результаты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исследования 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749040" y="822960"/>
            <a:ext cx="6541150" cy="60939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Резюме </a:t>
            </a: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проекта</a:t>
            </a:r>
            <a:endParaRPr lang="ru-RU" sz="2400" b="1" dirty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Было обследовано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00 банкоматов</a:t>
            </a: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300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платежных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терминалов</a:t>
            </a: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Было сделано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2000 фотографий</a:t>
            </a: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Получена информация о состоянии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Исследуемых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банкоматов и платежных </a:t>
            </a: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Терминалов</a:t>
            </a: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Проект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длился 10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дней</a:t>
            </a: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исследовании принимали участие 60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человек</a:t>
            </a: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 городов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России </a:t>
            </a:r>
          </a:p>
          <a:p>
            <a:pPr>
              <a:defRPr/>
            </a:pP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Описание проекта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8437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982402" y="1965960"/>
            <a:ext cx="6624638" cy="4572000"/>
          </a:xfrm>
          <a:prstGeom prst="rect">
            <a:avLst/>
          </a:prstGeom>
          <a:ln>
            <a:noFill/>
          </a:ln>
        </p:spPr>
        <p:txBody>
          <a:bodyPr anchor="ctr">
            <a:normAutofit fontScale="90000" lnSpcReduction="20000"/>
          </a:bodyPr>
          <a:lstStyle/>
          <a:p>
            <a:pPr>
              <a:lnSpc>
                <a:spcPct val="150000"/>
              </a:lnSpc>
              <a:defRPr/>
            </a:pPr>
            <a:r>
              <a:rPr lang="ru-RU" sz="27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Заказчик</a:t>
            </a:r>
          </a:p>
          <a:p>
            <a:pPr>
              <a:lnSpc>
                <a:spcPct val="150000"/>
              </a:lnSpc>
              <a:defRPr/>
            </a:pPr>
            <a:r>
              <a:rPr lang="ru-RU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Маркетинговое агентство      </a:t>
            </a:r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ru-RU" sz="27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ru-RU" sz="27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Задача</a:t>
            </a:r>
          </a:p>
          <a:p>
            <a:pPr>
              <a:lnSpc>
                <a:spcPct val="150000"/>
              </a:lnSpc>
              <a:defRPr/>
            </a:pPr>
            <a:r>
              <a:rPr lang="ru-RU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Исследовать 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ноутбуках браузеры и поисковые </a:t>
            </a:r>
            <a:r>
              <a:rPr lang="ru-RU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системы</a:t>
            </a:r>
          </a:p>
          <a:p>
            <a:pPr defTabSz="914400" fontAlgn="auto">
              <a:lnSpc>
                <a:spcPct val="150000"/>
              </a:lnSpc>
              <a:spcAft>
                <a:spcPts val="0"/>
              </a:spcAft>
              <a:defRPr/>
            </a:pPr>
            <a:endParaRPr lang="ru-RU" sz="27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 defTabSz="914400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27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География</a:t>
            </a:r>
            <a:endParaRPr lang="ru-RU" sz="27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defTabSz="914400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Магазины 20</a:t>
            </a:r>
            <a:r>
              <a:rPr lang="en-US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разных сетей электроники в 100 городах России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160520" y="457200"/>
            <a:ext cx="6034088" cy="1052512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Проект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Аудит ноутбуков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Фотографии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ноутбуков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0485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Рисунок 8" descr="ноут10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7640" y="354600"/>
            <a:ext cx="2160000" cy="2160000"/>
          </a:xfrm>
          <a:prstGeom prst="rect">
            <a:avLst/>
          </a:prstGeom>
          <a:noFill/>
          <a:ln w="57150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8" name="Рисунок 9" descr="ноут11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6480" y="365760"/>
            <a:ext cx="2160000" cy="2160000"/>
          </a:xfrm>
          <a:prstGeom prst="rect">
            <a:avLst/>
          </a:prstGeom>
          <a:noFill/>
          <a:ln w="57150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9" name="Рисунок 10" descr="ноут12.jp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61040" y="2514600"/>
            <a:ext cx="2160000" cy="2160000"/>
          </a:xfrm>
          <a:prstGeom prst="rect">
            <a:avLst/>
          </a:prstGeom>
          <a:noFill/>
          <a:ln w="57150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90" name="Рисунок 11" descr="ноут15.jpg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6200" y="2514600"/>
            <a:ext cx="2160000" cy="2160000"/>
          </a:xfrm>
          <a:prstGeom prst="rect">
            <a:avLst/>
          </a:prstGeom>
          <a:noFill/>
          <a:ln w="57150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91" name="Рисунок 12" descr="ноут16.jpg"/>
          <p:cNvPicPr>
            <a:picLocks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55600" y="2468880"/>
            <a:ext cx="2160000" cy="2160000"/>
          </a:xfrm>
          <a:prstGeom prst="rect">
            <a:avLst/>
          </a:prstGeom>
          <a:noFill/>
          <a:ln w="57150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92" name="Рисунок 13" descr="ноут17.jpg"/>
          <p:cNvPicPr>
            <a:picLocks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2200" y="4652280"/>
            <a:ext cx="2160000" cy="2160000"/>
          </a:xfrm>
          <a:prstGeom prst="rect">
            <a:avLst/>
          </a:prstGeom>
          <a:noFill/>
          <a:ln w="57150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93" name="Рисунок 14" descr="ноут18.jpg"/>
          <p:cNvPicPr>
            <a:picLocks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86200" y="4664074"/>
            <a:ext cx="2160000" cy="2160000"/>
          </a:xfrm>
          <a:prstGeom prst="rect">
            <a:avLst/>
          </a:prstGeom>
          <a:noFill/>
          <a:ln w="57150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94" name="Рисунок 15" descr="ноут20.jpg"/>
          <p:cNvPicPr>
            <a:picLocks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01320" y="4652280"/>
            <a:ext cx="2160000" cy="2160000"/>
          </a:xfrm>
          <a:prstGeom prst="rect">
            <a:avLst/>
          </a:prstGeom>
          <a:noFill/>
          <a:ln w="57150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2" descr="ноут5.jpg"/>
          <p:cNvPicPr preferRelativeResize="0">
            <a:picLocks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366760" y="308880"/>
            <a:ext cx="2160000" cy="21600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l="62000" t="58000" r="-3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23360" y="411480"/>
            <a:ext cx="6445250" cy="6350000"/>
          </a:xfrm>
        </p:spPr>
        <p:txBody>
          <a:bodyPr/>
          <a:lstStyle/>
          <a:p>
            <a:pPr algn="ctr">
              <a:buFont typeface="Arial" pitchFamily="34" charset="0"/>
              <a:buChar char="•"/>
              <a:defRPr/>
            </a:pPr>
            <a:endParaRPr lang="en-US" sz="24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 typeface="Arial" pitchFamily="34" charset="0"/>
              <a:buChar char="•"/>
              <a:defRPr/>
            </a:pPr>
            <a:endParaRPr lang="en-US" sz="24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Резюме </a:t>
            </a: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проекта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Проверено 120 магазинов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55 городов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Было осмотрено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1187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ноутбуков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Было сделано 903 фотографии</a:t>
            </a:r>
          </a:p>
          <a:p>
            <a:pPr>
              <a:buFont typeface="Arial" charset="0"/>
              <a:buNone/>
              <a:defRPr/>
            </a:pPr>
            <a:endParaRPr lang="ru-RU" sz="28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1510" name="Picture 49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-868363" y="2468563"/>
            <a:ext cx="5119688" cy="16002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Результаты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исследования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Описание проекта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8437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4206240" y="2697480"/>
            <a:ext cx="6121400" cy="1051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471" tIns="52237" rIns="104471" bIns="52237" anchor="ctr">
            <a:noAutofit/>
          </a:bodyPr>
          <a:lstStyle/>
          <a:p>
            <a:pPr algn="ctr" eaLnBrk="0" hangingPunct="0">
              <a:defRPr/>
            </a:pPr>
            <a:endParaRPr lang="ru-RU" sz="20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840480" y="2331720"/>
            <a:ext cx="6807518" cy="3246120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/>
          <a:p>
            <a:pPr>
              <a:defRPr/>
            </a:pPr>
            <a:r>
              <a:rPr lang="en-US" sz="6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6000" b="1" dirty="0" smtClean="0"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Заказчик</a:t>
            </a: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Компания - производитель алкоголя</a:t>
            </a:r>
          </a:p>
          <a:p>
            <a:pPr>
              <a:defRPr/>
            </a:pPr>
            <a:endParaRPr lang="ru-RU" sz="20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Задача</a:t>
            </a: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Провести проверку наличия и размещения всех видов наружной рекламы водки «Мягков» в гипермаркетах</a:t>
            </a: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lvl="1" indent="0"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География</a:t>
            </a:r>
          </a:p>
          <a:p>
            <a:pPr marL="0" lvl="1" indent="0"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Москва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Санкт-Петербург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lvl="1">
              <a:defRPr/>
            </a:pPr>
            <a:endParaRPr lang="ru-RU" sz="2000" dirty="0" smtClean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lvl="1">
              <a:defRPr/>
            </a:pPr>
            <a:endParaRPr lang="ru-RU" sz="2000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206240" y="594360"/>
            <a:ext cx="6034088" cy="1052512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Проект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Проверка рекламы водки «Мягков» в супермаркетах 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0485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-868363" y="2468563"/>
            <a:ext cx="5119688" cy="16002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Фотографии 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рекламы</a:t>
            </a:r>
            <a:endParaRPr lang="ru-RU" sz="36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e:\profiles\dsushko\Desktop\Мягков реклама\фотографии магазинов\Реутово 1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95360" y="2560320"/>
            <a:ext cx="2160000" cy="2160000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027" name="Picture 3" descr="e:\profiles\dsushko\Desktop\Мягков реклама\фотографии магазинов\Рябиновая улица 59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29920" y="4892040"/>
            <a:ext cx="2160000" cy="2160000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028" name="Picture 4" descr="e:\profiles\dsushko\Desktop\Мягков реклама\Новая папка\Дальневосточный пр-т, 162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49640" y="263160"/>
            <a:ext cx="2160000" cy="2160000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8" name="Picture 2" descr="http://www.mydoforms.com/imageViewer?blobKey=aglteWRvZm9ybXNyEwsSCmJsb2Jfc3RvcmUYroyrEgw&amp;blobName=mytask$$12132012135624$$Published$$5$$P$$5.jpg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63640" y="263160"/>
            <a:ext cx="2160000" cy="2160000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9" name="Picture 2" descr="e:\profiles\dsushko\Desktop\Мягков реклама\метро\Дорожная улица  1.jpg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63640" y="2560320"/>
            <a:ext cx="2160000" cy="2160000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20" name="Picture 2" descr="http://www.mydoforms.com/imageViewer?blobKey=aglteWRvZm9ybXNyEwsSCmJsb2Jfc3RvcmUYlpaeEgw&amp;blobName=mytask$$12132012135624$$Published$$20$$P$$1.jpg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9360" y="4926600"/>
            <a:ext cx="2160000" cy="2160000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21" name="Picture 2" descr="e:\profiles\dsushko\Desktop\Мягков реклама\Богатырский2.jpg"/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0760" y="274320"/>
            <a:ext cx="2160000" cy="2160000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22" name="Picture 2" descr="http://www.mydoforms.com/imageViewer?blobKey=aglteWRvZm9ybXNyEwsSCmJsb2Jfc3RvcmUYn7eTEgw&amp;blobName=mytask$$12132012135624$$Published$$9$$P$$2.jpg"/>
          <p:cNvPicPr preferRelativeResize="0"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20760" y="2594880"/>
            <a:ext cx="2160000" cy="2160000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23" name="Picture 2" descr="http://www.mydoforms.com/imageViewer?blobKey=aglteWRvZm9ybXNyEwsSCmJsb2Jfc3RvcmUYuK-rEgw&amp;blobName=mytask$$12132012135624$$Published$$28$$P1.jpg"/>
          <p:cNvPicPr preferRelativeResize="0"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0760" y="4926600"/>
            <a:ext cx="2160000" cy="2160000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23360" y="411480"/>
            <a:ext cx="6445250" cy="6350000"/>
          </a:xfrm>
        </p:spPr>
        <p:txBody>
          <a:bodyPr/>
          <a:lstStyle/>
          <a:p>
            <a:pPr algn="ctr">
              <a:buFont typeface="Arial" pitchFamily="34" charset="0"/>
              <a:buChar char="•"/>
              <a:defRPr/>
            </a:pPr>
            <a:endParaRPr lang="ru-RU" sz="24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 typeface="Arial" pitchFamily="34" charset="0"/>
              <a:buChar char="•"/>
              <a:defRPr/>
            </a:pPr>
            <a:endParaRPr lang="ru-RU" sz="24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Резюме </a:t>
            </a: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проекта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Было проверено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60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магазинов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 сетей гипермаркетов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проекте участвовали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 города 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25 агентов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Было сделано 505 фотографии</a:t>
            </a:r>
          </a:p>
          <a:p>
            <a:pPr>
              <a:buFont typeface="Arial" charset="0"/>
              <a:buNone/>
              <a:defRPr/>
            </a:pPr>
            <a:endParaRPr lang="ru-RU" sz="28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Результаты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исследования 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1510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Описание проекта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8437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937000" y="3033395"/>
            <a:ext cx="7035800" cy="2270125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/>
          <a:p>
            <a:pPr>
              <a:defRPr/>
            </a:pPr>
            <a:endParaRPr lang="ru-RU" sz="28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Заказчик</a:t>
            </a:r>
            <a:endParaRPr lang="en-US" sz="24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Компания - производитель алкоголя</a:t>
            </a:r>
          </a:p>
          <a:p>
            <a:pPr>
              <a:defRPr/>
            </a:pPr>
            <a:endParaRPr lang="ru-RU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Задача</a:t>
            </a:r>
            <a:endParaRPr lang="en-US" sz="24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Провести аудит ликёров в супермаркетах</a:t>
            </a: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и гипермаркетах г. Москвы</a:t>
            </a:r>
          </a:p>
          <a:p>
            <a:pPr>
              <a:defRPr/>
            </a:pPr>
            <a:endParaRPr lang="en-US" sz="24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География</a:t>
            </a:r>
            <a:endParaRPr lang="en-US" sz="24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Москва </a:t>
            </a:r>
          </a:p>
          <a:p>
            <a:pPr>
              <a:defRPr/>
            </a:pP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ru-RU" sz="2000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383280" y="456248"/>
            <a:ext cx="7589520" cy="1463992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Проект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Аудит алкогольной продукции (ликёров) в супермаркетах	 Москвы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3840480" y="6183630"/>
            <a:ext cx="6761163" cy="108585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defTabSz="914400" fontAlgn="auto">
              <a:spcAft>
                <a:spcPts val="0"/>
              </a:spcAft>
              <a:defRPr/>
            </a:pPr>
            <a:endParaRPr lang="en-US" sz="2700" b="1" u="sng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algn="ctr" defTabSz="914400" fontAlgn="auto">
              <a:spcAft>
                <a:spcPts val="0"/>
              </a:spcAft>
              <a:defRPr/>
            </a:pPr>
            <a:endParaRPr lang="ru-RU" sz="2200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Фотографии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ликеров</a:t>
            </a: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0485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e:\profiles\dsushko\Desktop\фотографии для портфолио\mytask$$12182012070130$$Published$$24$$P$$P9.jp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32520" y="4846320"/>
            <a:ext cx="2160000" cy="2160000"/>
          </a:xfrm>
          <a:prstGeom prst="rect">
            <a:avLst/>
          </a:prstGeom>
          <a:noFill/>
        </p:spPr>
      </p:pic>
      <p:pic>
        <p:nvPicPr>
          <p:cNvPr id="3" name="Picture 3" descr="e:\profiles\dsushko\Desktop\фотографии для портфолио\mytask$$12182012070130$$Published$$24$$P$$P10.jpg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3640" y="4846320"/>
            <a:ext cx="2160000" cy="2160000"/>
          </a:xfrm>
          <a:prstGeom prst="rect">
            <a:avLst/>
          </a:prstGeom>
          <a:noFill/>
        </p:spPr>
      </p:pic>
      <p:pic>
        <p:nvPicPr>
          <p:cNvPr id="6" name="Picture 4" descr="e:\profiles\dsushko\Desktop\фотографии для портфолио\mytask$$12182012070130$$Published$$24$$P6.jpg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75640" y="126000"/>
            <a:ext cx="2160000" cy="2160000"/>
          </a:xfrm>
          <a:prstGeom prst="rect">
            <a:avLst/>
          </a:prstGeom>
          <a:noFill/>
        </p:spPr>
      </p:pic>
      <p:pic>
        <p:nvPicPr>
          <p:cNvPr id="1029" name="Picture 5" descr="e:\profiles\dsushko\Desktop\фотографии для портфолио\mytask$$12182012070130$$Published$$24$$P9.jpg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06760" y="2457720"/>
            <a:ext cx="2160000" cy="2160000"/>
          </a:xfrm>
          <a:prstGeom prst="rect">
            <a:avLst/>
          </a:prstGeom>
          <a:noFill/>
        </p:spPr>
      </p:pic>
      <p:pic>
        <p:nvPicPr>
          <p:cNvPr id="1030" name="Picture 6" descr="e:\profiles\dsushko\Desktop\фотографии для портфолио\mytask$$12182012070130$$Published$$45$$P15.jpg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86800" y="2457720"/>
            <a:ext cx="2160000" cy="2160000"/>
          </a:xfrm>
          <a:prstGeom prst="rect">
            <a:avLst/>
          </a:prstGeom>
          <a:noFill/>
        </p:spPr>
      </p:pic>
      <p:pic>
        <p:nvPicPr>
          <p:cNvPr id="1031" name="Picture 7" descr="e:\profiles\dsushko\Desktop\фотографии для портфолио\mytask$$12132012135834$$Published$$3$$P$$7.jpg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00720" y="80280"/>
            <a:ext cx="2160000" cy="2160000"/>
          </a:xfrm>
          <a:prstGeom prst="rect">
            <a:avLst/>
          </a:prstGeom>
          <a:noFill/>
        </p:spPr>
      </p:pic>
      <p:pic>
        <p:nvPicPr>
          <p:cNvPr id="1032" name="Picture 8" descr="e:\profiles\dsushko\Desktop\фотографии для портфолио\mytask$$12182012070130$$Published$$24$$P$$P4.jpg"/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63640" y="126000"/>
            <a:ext cx="2160000" cy="2160000"/>
          </a:xfrm>
          <a:prstGeom prst="rect">
            <a:avLst/>
          </a:prstGeom>
          <a:noFill/>
        </p:spPr>
      </p:pic>
      <p:pic>
        <p:nvPicPr>
          <p:cNvPr id="1033" name="Picture 9" descr="e:\profiles\dsushko\Desktop\фотографии для портфолио\mytask$$12182012070130$$Published$$24$$P$$P7.jpg"/>
          <p:cNvPicPr preferRelativeResize="0"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00720" y="2503440"/>
            <a:ext cx="2160000" cy="2160000"/>
          </a:xfrm>
          <a:prstGeom prst="rect">
            <a:avLst/>
          </a:prstGeom>
          <a:noFill/>
        </p:spPr>
      </p:pic>
      <p:pic>
        <p:nvPicPr>
          <p:cNvPr id="1034" name="Picture 10" descr="e:\profiles\dsushko\Desktop\фотографии для портфолио\mytask$$12182012070130$$Published$$24$$P$$P8.jpg"/>
          <p:cNvPicPr preferRelativeResize="0"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66160" y="4835160"/>
            <a:ext cx="2160000" cy="2160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-4572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Описание 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проекта</a:t>
            </a:r>
            <a:endParaRPr lang="ru-RU" sz="36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3075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6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083" name="Picture 55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Содержимое 2"/>
          <p:cNvSpPr txBox="1">
            <a:spLocks/>
          </p:cNvSpPr>
          <p:nvPr/>
        </p:nvSpPr>
        <p:spPr bwMode="auto">
          <a:xfrm>
            <a:off x="3843337" y="2057400"/>
            <a:ext cx="7129463" cy="4434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471" tIns="52237" rIns="104471" bIns="52237">
            <a:normAutofit fontScale="92500" lnSpcReduction="10000"/>
          </a:bodyPr>
          <a:lstStyle/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ru-RU" sz="24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ru-RU" sz="26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Заказчик</a:t>
            </a: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ru-RU" sz="2200" dirty="0" smtClean="0">
                <a:solidFill>
                  <a:srgbClr val="002060"/>
                </a:solidFill>
              </a:rPr>
              <a:t>Маркетинговое агентство</a:t>
            </a: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ru-RU" sz="24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ru-RU" sz="26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Задача</a:t>
            </a:r>
            <a:endParaRPr lang="en-US" sz="26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ru-RU" sz="2200" dirty="0" smtClean="0">
                <a:solidFill>
                  <a:srgbClr val="002060"/>
                </a:solidFill>
              </a:rPr>
              <a:t>В 200 </a:t>
            </a:r>
            <a:r>
              <a:rPr lang="ru-RU" sz="2200" dirty="0">
                <a:solidFill>
                  <a:srgbClr val="002060"/>
                </a:solidFill>
              </a:rPr>
              <a:t>салонах связи (Связной, </a:t>
            </a:r>
            <a:r>
              <a:rPr lang="ru-RU" sz="2200" dirty="0" err="1">
                <a:solidFill>
                  <a:srgbClr val="002060"/>
                </a:solidFill>
              </a:rPr>
              <a:t>Евросеть</a:t>
            </a:r>
            <a:r>
              <a:rPr lang="ru-RU" sz="2200" dirty="0">
                <a:solidFill>
                  <a:srgbClr val="002060"/>
                </a:solidFill>
              </a:rPr>
              <a:t>, </a:t>
            </a:r>
            <a:r>
              <a:rPr lang="ru-RU" sz="2200" dirty="0" err="1">
                <a:solidFill>
                  <a:srgbClr val="002060"/>
                </a:solidFill>
              </a:rPr>
              <a:t>Билайн</a:t>
            </a:r>
            <a:r>
              <a:rPr lang="ru-RU" sz="2200" dirty="0">
                <a:solidFill>
                  <a:srgbClr val="002060"/>
                </a:solidFill>
              </a:rPr>
              <a:t>, Мегафон, МТС) </a:t>
            </a:r>
            <a:r>
              <a:rPr lang="ru-RU" sz="2200" dirty="0" smtClean="0">
                <a:solidFill>
                  <a:srgbClr val="002060"/>
                </a:solidFill>
              </a:rPr>
              <a:t>с</a:t>
            </a:r>
            <a:r>
              <a:rPr lang="ru-RU" sz="2200" dirty="0" smtClean="0">
                <a:solidFill>
                  <a:srgbClr val="002060"/>
                </a:solidFill>
              </a:rPr>
              <a:t>делать </a:t>
            </a:r>
            <a:r>
              <a:rPr lang="ru-RU" sz="2200" dirty="0">
                <a:solidFill>
                  <a:srgbClr val="002060"/>
                </a:solidFill>
              </a:rPr>
              <a:t>фотографии ВСЕХ полок </a:t>
            </a:r>
            <a:r>
              <a:rPr lang="ru-RU" sz="2200" dirty="0" smtClean="0">
                <a:solidFill>
                  <a:srgbClr val="002060"/>
                </a:solidFill>
              </a:rPr>
              <a:t>с выставленной </a:t>
            </a:r>
            <a:r>
              <a:rPr lang="ru-RU" sz="2200" dirty="0">
                <a:solidFill>
                  <a:srgbClr val="002060"/>
                </a:solidFill>
              </a:rPr>
              <a:t>продукцией, а также панорамный снимок каждого </a:t>
            </a:r>
            <a:r>
              <a:rPr lang="ru-RU" sz="2200" dirty="0" smtClean="0">
                <a:solidFill>
                  <a:srgbClr val="002060"/>
                </a:solidFill>
              </a:rPr>
              <a:t>салона</a:t>
            </a:r>
          </a:p>
          <a:p>
            <a:pPr eaLnBrk="0" hangingPunct="0">
              <a:spcBef>
                <a:spcPct val="20000"/>
              </a:spcBef>
              <a:defRPr/>
            </a:pPr>
            <a:endParaRPr lang="ru-RU" sz="20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defRPr/>
            </a:pPr>
            <a:r>
              <a:rPr lang="ru-RU" sz="26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География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ru-RU" sz="2200" dirty="0" smtClean="0">
                <a:solidFill>
                  <a:srgbClr val="002060"/>
                </a:solidFill>
              </a:rPr>
              <a:t>40 городов России</a:t>
            </a:r>
            <a:endParaRPr lang="en-US" sz="22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ru-RU" sz="2000" dirty="0" smtClean="0">
              <a:solidFill>
                <a:srgbClr val="002060"/>
              </a:solidFill>
            </a:endParaRP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ru-RU" sz="2000" dirty="0" smtClean="0">
              <a:solidFill>
                <a:srgbClr val="002060"/>
              </a:solidFill>
            </a:endParaRP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58" name="Заголовок 1"/>
          <p:cNvSpPr txBox="1">
            <a:spLocks/>
          </p:cNvSpPr>
          <p:nvPr/>
        </p:nvSpPr>
        <p:spPr>
          <a:xfrm>
            <a:off x="4572000" y="182563"/>
            <a:ext cx="5121275" cy="6858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endParaRPr lang="ru-RU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0" name="Заголовок 1"/>
          <p:cNvSpPr txBox="1">
            <a:spLocks/>
          </p:cNvSpPr>
          <p:nvPr/>
        </p:nvSpPr>
        <p:spPr>
          <a:xfrm>
            <a:off x="3629025" y="685800"/>
            <a:ext cx="7343775" cy="8636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Проект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Исследование товаров</a:t>
            </a:r>
            <a:endParaRPr lang="en-US" sz="3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в салонах связи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31920" y="1280160"/>
            <a:ext cx="6445250" cy="6350000"/>
          </a:xfrm>
        </p:spPr>
        <p:txBody>
          <a:bodyPr/>
          <a:lstStyle/>
          <a:p>
            <a:pPr>
              <a:lnSpc>
                <a:spcPct val="150000"/>
              </a:lnSpc>
              <a:buNone/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 Резюме проекта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Было проверено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25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супермаркетов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35 разных ликеров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проекте участвовали 25 агентов в городе Москва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Было сделано 400 фотографий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Проект длился12 дней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1510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-868363" y="2468563"/>
            <a:ext cx="5119688" cy="16002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Результаты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исследования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Описание проекта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8437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886200" y="2331720"/>
            <a:ext cx="6624638" cy="3246120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/>
          <a:p>
            <a:pPr>
              <a:defRPr/>
            </a:pPr>
            <a:endParaRPr lang="ru-RU" sz="2400" b="1" dirty="0" smtClean="0">
              <a:solidFill>
                <a:srgbClr val="64C8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Заказчик</a:t>
            </a:r>
            <a:endParaRPr lang="en-US" sz="24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Маркетинговое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агентство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ru-RU" sz="2400" b="1" dirty="0" smtClean="0">
              <a:solidFill>
                <a:srgbClr val="64C8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ea typeface="+mj-ea"/>
                <a:cs typeface="Arial" pitchFamily="34" charset="0"/>
              </a:rPr>
              <a:t>Задача</a:t>
            </a: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Получить консультацию специалиста по покупке </a:t>
            </a:r>
            <a:r>
              <a:rPr lang="ru-RU" sz="2000" dirty="0" err="1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Смарт-ТВ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 Телевизора в 20 магазинах</a:t>
            </a:r>
          </a:p>
          <a:p>
            <a:pPr lvl="1">
              <a:defRPr/>
            </a:pPr>
            <a:endParaRPr lang="ru-RU" sz="2000" dirty="0" smtClean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География</a:t>
            </a: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Москва </a:t>
            </a:r>
          </a:p>
          <a:p>
            <a:pPr lvl="1">
              <a:defRPr/>
            </a:pPr>
            <a:endParaRPr lang="ru-RU" sz="2000" dirty="0" smtClean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lvl="1">
              <a:defRPr/>
            </a:pPr>
            <a:endParaRPr lang="ru-RU" sz="2000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703320" y="457200"/>
            <a:ext cx="7269480" cy="1052512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Проект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Тайный покупатель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 в магазинах техники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023360" y="6229350"/>
            <a:ext cx="6761163" cy="108585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defTabSz="914400" fontAlgn="auto">
              <a:spcAft>
                <a:spcPts val="0"/>
              </a:spcAft>
              <a:defRPr/>
            </a:pPr>
            <a:endParaRPr lang="en-US" sz="2900" b="1" u="sng" dirty="0">
              <a:solidFill>
                <a:srgbClr val="64C8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 defTabSz="914400" fontAlgn="auto">
              <a:spcAft>
                <a:spcPts val="0"/>
              </a:spcAft>
              <a:defRPr/>
            </a:pPr>
            <a:endParaRPr lang="ru-RU" sz="2200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23360" y="640080"/>
            <a:ext cx="6445250" cy="6350000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endParaRPr lang="ru-RU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Резюме проекта</a:t>
            </a:r>
            <a:endParaRPr lang="ru-RU" sz="24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19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Предоставлено 40 качественных аудиозаписей от начала до конца визита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19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Проведена оценка качества работы сотрудников                  </a:t>
            </a:r>
          </a:p>
        </p:txBody>
      </p:sp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Результаты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исследования 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1510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Описание проекта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8437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982402" y="2743200"/>
            <a:ext cx="6624638" cy="3886200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Заказчик</a:t>
            </a:r>
            <a:endParaRPr lang="en-US" sz="24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Банк</a:t>
            </a:r>
          </a:p>
          <a:p>
            <a:pPr>
              <a:defRPr/>
            </a:pPr>
            <a:endParaRPr lang="ru-RU" sz="24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Задача</a:t>
            </a: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Проверка выполнения принятых в банке стандартов качества обслуживания и оценка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навыков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продаж банковских продуктов</a:t>
            </a:r>
          </a:p>
          <a:p>
            <a:pPr marL="171450" lvl="0" indent="-171450">
              <a:spcBef>
                <a:spcPts val="200"/>
              </a:spcBef>
              <a:spcAft>
                <a:spcPts val="0"/>
              </a:spcAft>
              <a:buClr>
                <a:schemeClr val="hlink"/>
              </a:buClr>
              <a:defRPr/>
            </a:pPr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defTabSz="914400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География</a:t>
            </a:r>
          </a:p>
          <a:p>
            <a:pPr defTabSz="914400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Сочи </a:t>
            </a:r>
          </a:p>
          <a:p>
            <a:pPr algn="ctr" defTabSz="914400" fontAlgn="auto">
              <a:spcAft>
                <a:spcPts val="0"/>
              </a:spcAft>
              <a:defRPr/>
            </a:pPr>
            <a:endParaRPr lang="ru-RU" sz="16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71450" lvl="0" indent="-171450" algn="just">
              <a:spcBef>
                <a:spcPts val="200"/>
              </a:spcBef>
              <a:spcAft>
                <a:spcPts val="0"/>
              </a:spcAft>
              <a:buClr>
                <a:schemeClr val="hlink"/>
              </a:buClr>
              <a:defRPr/>
            </a:pP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703320" y="731520"/>
            <a:ext cx="7269480" cy="1052512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Проект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</a:rPr>
              <a:t>Исследование качества обслуживания клиентов в отделениях банка в г. Сочи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023360" y="6229350"/>
            <a:ext cx="6761163" cy="108585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defTabSz="914400" fontAlgn="auto">
              <a:spcAft>
                <a:spcPts val="0"/>
              </a:spcAft>
              <a:defRPr/>
            </a:pPr>
            <a:endParaRPr lang="ru-RU" sz="2200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Среднее значение показателей по всем отделениям банка</a:t>
            </a:r>
            <a:endParaRPr lang="ru-RU" sz="3600" cap="small" dirty="0" smtClean="0"/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8437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4211637" y="4892040"/>
            <a:ext cx="6761163" cy="108585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defTabSz="914400" fontAlgn="auto">
              <a:spcAft>
                <a:spcPts val="0"/>
              </a:spcAft>
              <a:defRPr/>
            </a:pPr>
            <a:endParaRPr lang="en-US" sz="2700" b="1" u="sng" dirty="0">
              <a:latin typeface="+mj-lt"/>
              <a:ea typeface="+mj-ea"/>
              <a:cs typeface="+mj-cs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</a:p>
          <a:p>
            <a:pPr algn="ctr" defTabSz="914400" fontAlgn="auto">
              <a:spcAft>
                <a:spcPts val="0"/>
              </a:spcAft>
              <a:defRPr/>
            </a:pPr>
            <a:endParaRPr lang="ru-RU" sz="2200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6240" y="777240"/>
            <a:ext cx="5762625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Скорость обслуживания в отделениях банка</a:t>
            </a:r>
            <a:endParaRPr lang="ru-RU" sz="3600" dirty="0" smtClean="0"/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8437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4211637" y="4892040"/>
            <a:ext cx="6761163" cy="108585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defTabSz="914400" fontAlgn="auto">
              <a:spcAft>
                <a:spcPts val="0"/>
              </a:spcAft>
              <a:defRPr/>
            </a:pPr>
            <a:endParaRPr lang="en-US" sz="2700" b="1" u="sng" dirty="0">
              <a:latin typeface="+mj-lt"/>
              <a:ea typeface="+mj-ea"/>
              <a:cs typeface="+mj-cs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</a:p>
          <a:p>
            <a:pPr algn="ctr" defTabSz="914400" fontAlgn="auto">
              <a:spcAft>
                <a:spcPts val="0"/>
              </a:spcAft>
              <a:defRPr/>
            </a:pPr>
            <a:endParaRPr lang="ru-RU" sz="2200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03320" y="274320"/>
            <a:ext cx="685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solidFill>
                  <a:srgbClr val="002060"/>
                </a:solidFill>
              </a:rPr>
              <a:t>В целом по банку среднее  время ожидания клиента в очереди не превысило 10 мин</a:t>
            </a:r>
            <a:endParaRPr lang="ru-RU" sz="1200" dirty="0">
              <a:solidFill>
                <a:srgbClr val="00206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7120" y="1741170"/>
            <a:ext cx="78486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23360" y="411480"/>
            <a:ext cx="6445250" cy="6350000"/>
          </a:xfrm>
        </p:spPr>
        <p:txBody>
          <a:bodyPr/>
          <a:lstStyle/>
          <a:p>
            <a:pPr algn="ctr">
              <a:buFont typeface="Arial" pitchFamily="34" charset="0"/>
              <a:buChar char="•"/>
              <a:defRPr/>
            </a:pPr>
            <a:endParaRPr lang="ru-RU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Резюме проекта</a:t>
            </a:r>
            <a:endParaRPr lang="en-US" sz="24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 marL="180975" lvl="0" indent="-180975">
              <a:lnSpc>
                <a:spcPct val="150000"/>
              </a:lnSpc>
              <a:spcBef>
                <a:spcPts val="200"/>
              </a:spcBef>
              <a:buClr>
                <a:schemeClr val="hlink"/>
              </a:buClr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33 посещения в 33 отделениях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банка</a:t>
            </a:r>
          </a:p>
          <a:p>
            <a:pPr marL="180975" lvl="0" indent="-180975">
              <a:lnSpc>
                <a:spcPct val="150000"/>
              </a:lnSpc>
              <a:spcBef>
                <a:spcPts val="200"/>
              </a:spcBef>
              <a:buClr>
                <a:schemeClr val="hlink"/>
              </a:buClr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Проект длился 10 дней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 typeface="Arial" pitchFamily="34" charset="0"/>
              <a:buChar char="•"/>
              <a:defRPr/>
            </a:pPr>
            <a:endParaRPr lang="ru-RU" sz="2400" b="1" i="1" u="sng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 typeface="Arial" pitchFamily="34" charset="0"/>
              <a:buChar char="•"/>
              <a:defRPr/>
            </a:pP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Результаты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исследования 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1510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Описание проекта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8437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703320" y="777240"/>
            <a:ext cx="7269480" cy="1052512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Проект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Исследование технического состояния банкоматов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банка в г. Сочи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211637" y="4892040"/>
            <a:ext cx="6761163" cy="108585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defTabSz="914400" fontAlgn="auto">
              <a:spcAft>
                <a:spcPts val="0"/>
              </a:spcAft>
              <a:defRPr/>
            </a:pPr>
            <a:endParaRPr lang="en-US" sz="2700" b="1" u="sng" dirty="0">
              <a:latin typeface="+mj-lt"/>
              <a:ea typeface="+mj-ea"/>
              <a:cs typeface="+mj-cs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</a:p>
          <a:p>
            <a:pPr algn="ctr" defTabSz="914400" fontAlgn="auto">
              <a:spcAft>
                <a:spcPts val="0"/>
              </a:spcAft>
              <a:defRPr/>
            </a:pPr>
            <a:endParaRPr lang="ru-RU" sz="2200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936682" y="2834640"/>
            <a:ext cx="6624638" cy="3200400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/>
          <a:p>
            <a:pPr>
              <a:defRPr/>
            </a:pPr>
            <a:endParaRPr lang="ru-RU" sz="24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Заказчик</a:t>
            </a: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Банк</a:t>
            </a:r>
            <a:endParaRPr lang="ru-RU" sz="20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ru-RU" sz="24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Задача</a:t>
            </a: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Провести проверку технического состояния банкоматов банка </a:t>
            </a:r>
          </a:p>
          <a:p>
            <a:pPr marL="171450" lvl="0" indent="-171450">
              <a:spcBef>
                <a:spcPts val="200"/>
              </a:spcBef>
              <a:spcAft>
                <a:spcPts val="0"/>
              </a:spcAft>
              <a:buClr>
                <a:schemeClr val="hlink"/>
              </a:buClr>
              <a:defRPr/>
            </a:pPr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defTabSz="914400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География</a:t>
            </a:r>
          </a:p>
          <a:p>
            <a:pPr defTabSz="914400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Сочи </a:t>
            </a:r>
          </a:p>
          <a:p>
            <a:pPr algn="ctr" defTabSz="914400" fontAlgn="auto">
              <a:spcAft>
                <a:spcPts val="0"/>
              </a:spcAft>
              <a:defRPr/>
            </a:pPr>
            <a:endParaRPr lang="ru-RU" sz="16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71450" lvl="0" indent="-171450" algn="just">
              <a:spcBef>
                <a:spcPts val="200"/>
              </a:spcBef>
              <a:spcAft>
                <a:spcPts val="0"/>
              </a:spcAft>
              <a:buClr>
                <a:schemeClr val="hlink"/>
              </a:buClr>
              <a:defRPr/>
            </a:pP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200"/>
              </a:spcAft>
              <a:defRPr/>
            </a:pPr>
            <a:r>
              <a:rPr lang="ru-RU" sz="2800" dirty="0" smtClean="0">
                <a:solidFill>
                  <a:schemeClr val="bg1"/>
                </a:solidFill>
              </a:rPr>
              <a:t>Средние показатели по типам устройств самообслуживания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8437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4211637" y="4892040"/>
            <a:ext cx="6761163" cy="108585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defTabSz="914400" fontAlgn="auto">
              <a:spcAft>
                <a:spcPts val="0"/>
              </a:spcAft>
              <a:defRPr/>
            </a:pPr>
            <a:endParaRPr lang="en-US" sz="2700" b="1" u="sng" dirty="0">
              <a:latin typeface="+mj-lt"/>
              <a:ea typeface="+mj-ea"/>
              <a:cs typeface="+mj-cs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</a:p>
          <a:p>
            <a:pPr algn="ctr" defTabSz="914400" fontAlgn="auto">
              <a:spcAft>
                <a:spcPts val="0"/>
              </a:spcAft>
              <a:defRPr/>
            </a:pPr>
            <a:endParaRPr lang="ru-RU" sz="2200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3" name="Рисунок 12" descr="Средние_показатели_по_типам_устройст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7600" y="1133855"/>
            <a:ext cx="7315200" cy="61813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57600" y="252234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Типы устройств по параметру «чистота и исправность», то платежные терминалы получили более высокие оценки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Фотографии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банкоматов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0485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e:\profiles\dsushko\Desktop\Отчет\КАРУСЕЛЬ\Карусель Новоясеневский п-т 1\000000169_2.jp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8200" y="3749040"/>
            <a:ext cx="2160000" cy="3312000"/>
          </a:xfrm>
          <a:prstGeom prst="rect">
            <a:avLst/>
          </a:prstGeom>
          <a:noFill/>
        </p:spPr>
      </p:pic>
      <p:pic>
        <p:nvPicPr>
          <p:cNvPr id="2051" name="Picture 3" descr="e:\profiles\dsushko\Desktop\Отчет\КАРУСЕЛЬ\Карусель Новоясеневский п-т 1\000000207_2.jpg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365760"/>
            <a:ext cx="2160000" cy="3312000"/>
          </a:xfrm>
          <a:prstGeom prst="rect">
            <a:avLst/>
          </a:prstGeom>
          <a:noFill/>
        </p:spPr>
      </p:pic>
      <p:pic>
        <p:nvPicPr>
          <p:cNvPr id="2052" name="Picture 4" descr="e:\profiles\dsushko\Desktop\Отчет\КАРУСЕЛЬ\Карусель Новоясеневский п-т 1\000000246_2.jpg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75040" y="365760"/>
            <a:ext cx="2160000" cy="3312000"/>
          </a:xfrm>
          <a:prstGeom prst="rect">
            <a:avLst/>
          </a:prstGeom>
          <a:noFill/>
        </p:spPr>
      </p:pic>
      <p:pic>
        <p:nvPicPr>
          <p:cNvPr id="2053" name="Picture 5" descr="e:\profiles\dsushko\Desktop\Отчет\КАРУСЕЛЬ\Карусель Новоясеневский п-т 1\000000251_2.jpg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61040" y="3749040"/>
            <a:ext cx="2160000" cy="3312000"/>
          </a:xfrm>
          <a:prstGeom prst="rect">
            <a:avLst/>
          </a:prstGeom>
          <a:noFill/>
        </p:spPr>
      </p:pic>
      <p:pic>
        <p:nvPicPr>
          <p:cNvPr id="2054" name="Picture 6" descr="e:\profiles\dsushko\Desktop\Отчет\КАРУСЕЛЬ\Карусель Новоясеневский п-т 1\000000095_1.jpg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58200" y="365760"/>
            <a:ext cx="2160000" cy="3312000"/>
          </a:xfrm>
          <a:prstGeom prst="rect">
            <a:avLst/>
          </a:prstGeom>
          <a:noFill/>
        </p:spPr>
      </p:pic>
      <p:pic>
        <p:nvPicPr>
          <p:cNvPr id="2055" name="Picture 7" descr="e:\profiles\dsushko\Desktop\Отчет\КАРУСЕЛЬ\Карусель Новоясеневский п-т 1\000000123_2.jpg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75040" y="3749040"/>
            <a:ext cx="2160000" cy="3312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528000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Салоны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связи</a:t>
            </a:r>
            <a:endParaRPr lang="ru-RU" sz="36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744000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107" name="Picture 5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" descr="e:\profiles\dsushko\Desktop\lCpeSW1ONYRSxbVVUFqIK5JvyPTeM6r-YWjhf-3S9Kg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1360" y="0"/>
            <a:ext cx="3600000" cy="3600000"/>
          </a:xfrm>
          <a:prstGeom prst="rect">
            <a:avLst/>
          </a:prstGeom>
          <a:noFill/>
          <a:ln w="76200">
            <a:solidFill>
              <a:srgbClr val="0A6496"/>
            </a:solidFill>
          </a:ln>
        </p:spPr>
      </p:pic>
      <p:pic>
        <p:nvPicPr>
          <p:cNvPr id="44035" name="Picture 3" descr="e:\profiles\dsushko\Desktop\cSMtz4Ktla4e7OQNzujPJ5gyFz9wI8-mMAkessYWX78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1360" y="3715200"/>
            <a:ext cx="3600000" cy="3600000"/>
          </a:xfrm>
          <a:prstGeom prst="rect">
            <a:avLst/>
          </a:prstGeom>
          <a:noFill/>
          <a:ln w="76200">
            <a:solidFill>
              <a:srgbClr val="0A6496"/>
            </a:solidFill>
          </a:ln>
        </p:spPr>
      </p:pic>
      <p:pic>
        <p:nvPicPr>
          <p:cNvPr id="44037" name="Picture 5" descr="e:\profiles\dsushko\Desktop\Kf4-Rk6T7uZrbTW3bzTv4LLQUaEMjiqpHS3LeerXEcE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8040" y="11880"/>
            <a:ext cx="3600000" cy="3600000"/>
          </a:xfrm>
          <a:prstGeom prst="rect">
            <a:avLst/>
          </a:prstGeom>
          <a:noFill/>
          <a:ln w="76200">
            <a:solidFill>
              <a:srgbClr val="0A6496"/>
            </a:solidFill>
          </a:ln>
        </p:spPr>
      </p:pic>
      <p:pic>
        <p:nvPicPr>
          <p:cNvPr id="44038" name="Picture 6" descr="e:\profiles\dsushko\Desktop\0g_-Z81DJm0gi_68IGpF8lNADEYgLuvxtdepfMexwgo.jpg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8040" y="3715200"/>
            <a:ext cx="3600000" cy="3600000"/>
          </a:xfrm>
          <a:prstGeom prst="rect">
            <a:avLst/>
          </a:prstGeom>
          <a:noFill/>
          <a:ln w="76200">
            <a:solidFill>
              <a:srgbClr val="0A6496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23360" y="411480"/>
            <a:ext cx="6445250" cy="6350000"/>
          </a:xfrm>
        </p:spPr>
        <p:txBody>
          <a:bodyPr/>
          <a:lstStyle/>
          <a:p>
            <a:pPr algn="ctr">
              <a:buFont typeface="Arial" pitchFamily="34" charset="0"/>
              <a:buChar char="•"/>
              <a:defRPr/>
            </a:pPr>
            <a:endParaRPr lang="ru-RU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Резюме проекта</a:t>
            </a:r>
            <a:endParaRPr lang="en-US" sz="24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Проверено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техническое состояние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250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банкоматов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Сделано 1000 фотографий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Проект длился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дней</a:t>
            </a:r>
          </a:p>
          <a:p>
            <a:pPr algn="ctr">
              <a:buFont typeface="Arial" pitchFamily="34" charset="0"/>
              <a:buChar char="•"/>
              <a:defRPr/>
            </a:pPr>
            <a:endParaRPr lang="ru-RU" sz="2400" b="1" i="1" u="sng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 typeface="Arial" pitchFamily="34" charset="0"/>
              <a:buChar char="•"/>
              <a:defRPr/>
            </a:pP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Результаты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исследования 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1510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Описание проекта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8437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028122" y="2057400"/>
            <a:ext cx="6624638" cy="3749040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Заказчик</a:t>
            </a: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Сеть аптек</a:t>
            </a:r>
          </a:p>
          <a:p>
            <a:pPr>
              <a:defRPr/>
            </a:pPr>
            <a:endParaRPr lang="ru-RU" sz="24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Задача</a:t>
            </a: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Оценить качество обслуживания и состояние аптек</a:t>
            </a:r>
          </a:p>
          <a:p>
            <a:pPr>
              <a:defRPr/>
            </a:pPr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География</a:t>
            </a: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Москва, Казань и Нижний Новгород</a:t>
            </a:r>
          </a:p>
          <a:p>
            <a:pPr lvl="1">
              <a:defRPr/>
            </a:pPr>
            <a:endParaRPr lang="ru-RU" sz="2000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703320" y="45720"/>
            <a:ext cx="7269480" cy="219456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Проект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Тайный покупатель в аптеках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Фотографии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0485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http://www.mydoforms.com/imageViewer?blobKey=aglteWRvZm9ybXNyEwsSCmJsb2Jfc3RvcmUYwN2REgw&amp;blobName=mytask$$12102012171631$$Published$$2$$P$$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4760" y="411480"/>
            <a:ext cx="2401165" cy="1800000"/>
          </a:xfrm>
          <a:prstGeom prst="rect">
            <a:avLst/>
          </a:prstGeom>
          <a:noFill/>
        </p:spPr>
      </p:pic>
      <p:pic>
        <p:nvPicPr>
          <p:cNvPr id="14" name="Picture 4" descr="http://www.mydoforms.com/imageViewer?blobKey=aglteWRvZm9ybXNyEwsSCmJsb2Jfc3RvcmUY86KfEgw&amp;blobName=mytask$$12142012121950$$Published$$7$$P$$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5080" y="411480"/>
            <a:ext cx="2788520" cy="1800000"/>
          </a:xfrm>
          <a:prstGeom prst="rect">
            <a:avLst/>
          </a:prstGeom>
          <a:noFill/>
        </p:spPr>
      </p:pic>
      <p:pic>
        <p:nvPicPr>
          <p:cNvPr id="15" name="Picture 6" descr="http://www.mydoforms.com/imageViewer?blobKey=aglteWRvZm9ybXNyEwsSCmJsb2Jfc3RvcmUY_KifEgw&amp;blobName=mytask$$12142012121950$$Published$$3$$P$$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94760" y="2354760"/>
            <a:ext cx="3886200" cy="1800000"/>
          </a:xfrm>
          <a:prstGeom prst="rect">
            <a:avLst/>
          </a:prstGeom>
          <a:noFill/>
        </p:spPr>
      </p:pic>
      <p:pic>
        <p:nvPicPr>
          <p:cNvPr id="16" name="Picture 8" descr="http://www.mydoforms.com/imageViewer?blobKey=aglteWRvZm9ybXNyEwsSCmJsb2Jfc3RvcmUYu-ycEgw&amp;blobName=mytask$$12142012121950$$Published$$5$$P$$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3560" y="4275000"/>
            <a:ext cx="1890000" cy="2520000"/>
          </a:xfrm>
          <a:prstGeom prst="rect">
            <a:avLst/>
          </a:prstGeom>
          <a:noFill/>
        </p:spPr>
      </p:pic>
      <p:pic>
        <p:nvPicPr>
          <p:cNvPr id="17" name="Picture 10" descr="http://www.mydoforms.com/imageViewer?blobKey=aglteWRvZm9ybXNyEwsSCmJsb2Jfc3RvcmUYpdKcEgw&amp;blobName=mytask$$12102012171631$$Published$$4$$P$$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325170" y="457200"/>
            <a:ext cx="1419030" cy="1668600"/>
          </a:xfrm>
          <a:prstGeom prst="rect">
            <a:avLst/>
          </a:prstGeom>
          <a:noFill/>
        </p:spPr>
      </p:pic>
      <p:pic>
        <p:nvPicPr>
          <p:cNvPr id="18" name="Picture 12" descr="http://www.mydoforms.com/imageViewer?blobKey=aglteWRvZm9ybXNyEwsSCmJsb2Jfc3RvcmUY0P-eEgw&amp;blobName=mytask$$12172012140914$$Published$$4$$P$$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60720" y="4275000"/>
            <a:ext cx="1890000" cy="2520000"/>
          </a:xfrm>
          <a:prstGeom prst="rect">
            <a:avLst/>
          </a:prstGeom>
          <a:noFill/>
        </p:spPr>
      </p:pic>
      <p:pic>
        <p:nvPicPr>
          <p:cNvPr id="19" name="Picture 14" descr="http://www.mydoforms.com/imageViewer?blobKey=aglteWRvZm9ybXNyEwsSCmJsb2Jfc3RvcmUYqsKaEgw&amp;blobName=mytask$$12142012121950$$Published$$4$$P$$4.jpg"/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28200" y="4983480"/>
            <a:ext cx="2916000" cy="1800000"/>
          </a:xfrm>
          <a:prstGeom prst="rect">
            <a:avLst/>
          </a:prstGeom>
          <a:noFill/>
        </p:spPr>
      </p:pic>
      <p:pic>
        <p:nvPicPr>
          <p:cNvPr id="20" name="Picture 16" descr="http://www.mydoforms.com/imageViewer?blobKey=aglteWRvZm9ybXNyEwsSCmJsb2Jfc3RvcmUY3bCOEgw&amp;blobName=mytask$$12142012121950$$Published$$4$$P$$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325171" y="2331720"/>
            <a:ext cx="1419029" cy="2520000"/>
          </a:xfrm>
          <a:prstGeom prst="rect">
            <a:avLst/>
          </a:prstGeom>
          <a:noFill/>
        </p:spPr>
      </p:pic>
      <p:pic>
        <p:nvPicPr>
          <p:cNvPr id="21" name="Picture 18" descr="http://www.mydoforms.com/imageViewer?blobKey=aglteWRvZm9ybXNyEwsSCmJsb2Jfc3RvcmUYhJOZEgw&amp;blobName=mytask$$12142012121950$$Published$$3$$P$$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772400" y="2349360"/>
            <a:ext cx="1419029" cy="2520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Средний показатель по каждой аптеке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5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9990" y="1371600"/>
            <a:ext cx="71056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23360" y="228600"/>
            <a:ext cx="6445250" cy="6350000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endParaRPr lang="ru-RU" sz="20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2000" u="sng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Резюме проекта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Проверено 34 аптеки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Сделано 228 фотографий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Всем агентам удалось провести проверку без раскрытия личности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проекте приняли участие 15 агентов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Проект длился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14 дней</a:t>
            </a:r>
          </a:p>
          <a:p>
            <a:pPr>
              <a:buFont typeface="Arial" pitchFamily="34" charset="0"/>
              <a:buChar char="•"/>
              <a:defRPr/>
            </a:pPr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Результаты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исследования 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1510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-868363" y="2468563"/>
            <a:ext cx="5119688" cy="16002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endParaRPr lang="ru-RU" sz="28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35" name="TextBox 77"/>
          <p:cNvSpPr txBox="1">
            <a:spLocks noChangeArrowheads="1"/>
          </p:cNvSpPr>
          <p:nvPr/>
        </p:nvSpPr>
        <p:spPr bwMode="auto">
          <a:xfrm>
            <a:off x="238125" y="2193925"/>
            <a:ext cx="2854325" cy="1320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5000"/>
              </a:lnSpc>
            </a:pPr>
            <a:r>
              <a:rPr lang="ru-RU" sz="3600" dirty="0">
                <a:solidFill>
                  <a:schemeClr val="bg1"/>
                </a:solidFill>
                <a:latin typeface="+mn-lt"/>
              </a:rPr>
              <a:t>Наши </a:t>
            </a:r>
          </a:p>
          <a:p>
            <a:pPr algn="ctr">
              <a:lnSpc>
                <a:spcPts val="5000"/>
              </a:lnSpc>
            </a:pPr>
            <a:r>
              <a:rPr lang="ru-RU" sz="3600" dirty="0" smtClean="0">
                <a:solidFill>
                  <a:schemeClr val="bg1"/>
                </a:solidFill>
                <a:latin typeface="+mn-lt"/>
              </a:rPr>
              <a:t>достижения</a:t>
            </a:r>
            <a:endParaRPr lang="ru-RU" sz="36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47078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2462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1998413" y="-240152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26714" y="-240152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9047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8777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72697"/>
              <a:ext cx="230190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62176" y="-271505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8" y="-272697"/>
              <a:ext cx="230190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105574" y="-271505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8973" y="-271505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27523" y="-240152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55824" y="-240152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7452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8032" y="-226261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7452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7452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44" name="TextBox 80"/>
          <p:cNvSpPr txBox="1">
            <a:spLocks noChangeArrowheads="1"/>
          </p:cNvSpPr>
          <p:nvPr/>
        </p:nvSpPr>
        <p:spPr bwMode="auto">
          <a:xfrm>
            <a:off x="4005263" y="665163"/>
            <a:ext cx="69675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A6496"/>
                </a:solidFill>
                <a:latin typeface="Arial" pitchFamily="34" charset="0"/>
                <a:cs typeface="Arial" pitchFamily="34" charset="0"/>
              </a:rPr>
              <a:t>Проведены исследования</a:t>
            </a:r>
          </a:p>
        </p:txBody>
      </p:sp>
      <p:sp>
        <p:nvSpPr>
          <p:cNvPr id="18445" name="TextBox 47"/>
          <p:cNvSpPr txBox="1">
            <a:spLocks noChangeArrowheads="1"/>
          </p:cNvSpPr>
          <p:nvPr/>
        </p:nvSpPr>
        <p:spPr bwMode="auto">
          <a:xfrm>
            <a:off x="4005263" y="2046288"/>
            <a:ext cx="50260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0A6496"/>
                </a:solidFill>
                <a:latin typeface="Arial" pitchFamily="34" charset="0"/>
                <a:cs typeface="Arial" pitchFamily="34" charset="0"/>
              </a:rPr>
              <a:t>Работает</a:t>
            </a:r>
          </a:p>
        </p:txBody>
      </p:sp>
      <p:sp>
        <p:nvSpPr>
          <p:cNvPr id="18446" name="TextBox 48"/>
          <p:cNvSpPr txBox="1">
            <a:spLocks noChangeArrowheads="1"/>
          </p:cNvSpPr>
          <p:nvPr/>
        </p:nvSpPr>
        <p:spPr bwMode="auto">
          <a:xfrm>
            <a:off x="4013200" y="3427413"/>
            <a:ext cx="50260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A6496"/>
                </a:solidFill>
                <a:latin typeface="Arial" pitchFamily="34" charset="0"/>
                <a:cs typeface="Arial" pitchFamily="34" charset="0"/>
              </a:rPr>
              <a:t>Сделано</a:t>
            </a:r>
          </a:p>
        </p:txBody>
      </p:sp>
      <p:sp>
        <p:nvSpPr>
          <p:cNvPr id="18447" name="TextBox 50"/>
          <p:cNvSpPr txBox="1">
            <a:spLocks noChangeArrowheads="1"/>
          </p:cNvSpPr>
          <p:nvPr/>
        </p:nvSpPr>
        <p:spPr bwMode="auto">
          <a:xfrm>
            <a:off x="4483100" y="1280160"/>
            <a:ext cx="52609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250 городах </a:t>
            </a:r>
            <a:endParaRPr lang="ru-RU" sz="2400" b="1" dirty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448" name="TextBox 51"/>
          <p:cNvSpPr txBox="1">
            <a:spLocks noChangeArrowheads="1"/>
          </p:cNvSpPr>
          <p:nvPr/>
        </p:nvSpPr>
        <p:spPr bwMode="auto">
          <a:xfrm>
            <a:off x="4465637" y="2631460"/>
            <a:ext cx="52609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10 000 агентов </a:t>
            </a:r>
          </a:p>
        </p:txBody>
      </p:sp>
      <p:sp>
        <p:nvSpPr>
          <p:cNvPr id="18449" name="TextBox 52"/>
          <p:cNvSpPr txBox="1">
            <a:spLocks noChangeArrowheads="1"/>
          </p:cNvSpPr>
          <p:nvPr/>
        </p:nvSpPr>
        <p:spPr bwMode="auto">
          <a:xfrm>
            <a:off x="4483100" y="4048760"/>
            <a:ext cx="64897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100 000 фотографий </a:t>
            </a:r>
          </a:p>
        </p:txBody>
      </p:sp>
      <p:sp>
        <p:nvSpPr>
          <p:cNvPr id="18450" name="TextBox 53"/>
          <p:cNvSpPr txBox="1">
            <a:spLocks noChangeArrowheads="1"/>
          </p:cNvSpPr>
          <p:nvPr/>
        </p:nvSpPr>
        <p:spPr bwMode="auto">
          <a:xfrm>
            <a:off x="4005263" y="4808538"/>
            <a:ext cx="50260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0A6496"/>
                </a:solidFill>
                <a:latin typeface="Arial" pitchFamily="34" charset="0"/>
                <a:cs typeface="Arial" pitchFamily="34" charset="0"/>
              </a:rPr>
              <a:t>С нами сотрудничают:</a:t>
            </a:r>
          </a:p>
        </p:txBody>
      </p:sp>
      <p:grpSp>
        <p:nvGrpSpPr>
          <p:cNvPr id="4" name="Group 59"/>
          <p:cNvGrpSpPr>
            <a:grpSpLocks/>
          </p:cNvGrpSpPr>
          <p:nvPr/>
        </p:nvGrpSpPr>
        <p:grpSpPr bwMode="auto">
          <a:xfrm>
            <a:off x="5074920" y="5532120"/>
            <a:ext cx="900000" cy="900000"/>
            <a:chOff x="4070383" y="5511587"/>
            <a:chExt cx="1369979" cy="1184521"/>
          </a:xfrm>
        </p:grpSpPr>
        <p:pic>
          <p:nvPicPr>
            <p:cNvPr id="18457" name="Picture 6" descr="http://json.ru/images/design/logo_consult.gif"/>
            <p:cNvPicPr>
              <a:picLocks noChangeAspect="1" noChangeArrowheads="1"/>
            </p:cNvPicPr>
            <p:nvPr/>
          </p:nvPicPr>
          <p:blipFill>
            <a:blip r:embed="rId3" cstate="print"/>
            <a:srcRect r="73917"/>
            <a:stretch>
              <a:fillRect/>
            </a:stretch>
          </p:blipFill>
          <p:spPr bwMode="auto">
            <a:xfrm>
              <a:off x="4114800" y="5511587"/>
              <a:ext cx="773106" cy="889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8" name="Picture 6" descr="http://json.ru/images/design/logo_consult.gif"/>
            <p:cNvPicPr>
              <a:picLocks noChangeAspect="1" noChangeArrowheads="1"/>
            </p:cNvPicPr>
            <p:nvPr/>
          </p:nvPicPr>
          <p:blipFill>
            <a:blip r:embed="rId3" cstate="print"/>
            <a:srcRect l="28085" t="32339"/>
            <a:stretch>
              <a:fillRect/>
            </a:stretch>
          </p:blipFill>
          <p:spPr bwMode="auto">
            <a:xfrm>
              <a:off x="4070383" y="6309433"/>
              <a:ext cx="1369979" cy="38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452" name="Picture 79" descr="mytask_logo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3" name="Picture 4"/>
          <p:cNvPicPr preferRelativeResize="0"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63840" y="5609160"/>
            <a:ext cx="900000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4" name="Picture 5"/>
          <p:cNvPicPr preferRelativeResize="0"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5541840"/>
            <a:ext cx="900000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5" name="Picture 3"/>
          <p:cNvPicPr preferRelativeResize="0">
            <a:picLocks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0800" y="5669280"/>
            <a:ext cx="900000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6" name="Picture 6"/>
          <p:cNvPicPr preferRelativeResize="0">
            <a:picLocks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372600" y="5820120"/>
            <a:ext cx="1080000" cy="6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37"/>
          <p:cNvSpPr/>
          <p:nvPr/>
        </p:nvSpPr>
        <p:spPr>
          <a:xfrm>
            <a:off x="0" y="0"/>
            <a:ext cx="10972800" cy="2378075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endParaRPr lang="ru-RU" sz="2000" dirty="0">
              <a:solidFill>
                <a:schemeClr val="tx1"/>
              </a:solidFill>
            </a:endParaRP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057" name="Picture 45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675" y="228600"/>
            <a:ext cx="353218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Заголовок 1"/>
          <p:cNvSpPr txBox="1">
            <a:spLocks/>
          </p:cNvSpPr>
          <p:nvPr/>
        </p:nvSpPr>
        <p:spPr>
          <a:xfrm>
            <a:off x="182563" y="2743200"/>
            <a:ext cx="10607675" cy="1782763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endParaRPr lang="ru-RU" sz="2400" dirty="0">
              <a:solidFill>
                <a:schemeClr val="bg2">
                  <a:lumMod val="1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3" name="Picture 2" descr="D:\SOURCE\illustrations\people\4444_17684817.jpg"/>
          <p:cNvPicPr>
            <a:picLocks noChangeAspect="1" noChangeArrowheads="1"/>
          </p:cNvPicPr>
          <p:nvPr/>
        </p:nvPicPr>
        <p:blipFill>
          <a:blip r:embed="rId3" cstate="print"/>
          <a:srcRect t="11723" b="31917"/>
          <a:stretch>
            <a:fillRect/>
          </a:stretch>
        </p:blipFill>
        <p:spPr bwMode="auto">
          <a:xfrm>
            <a:off x="0" y="1645920"/>
            <a:ext cx="10972800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4800" y="5212080"/>
            <a:ext cx="11582400" cy="210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Панорама 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в салоне </a:t>
            </a:r>
            <a:endParaRPr lang="ru-RU" sz="36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107" name="Picture 5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 descr="e:\profiles\dsushko\Desktop\yuNLyHgBOQP16FM6UjlfDsuq9gVFx5mfQ_6iX1smEGk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1861185"/>
            <a:ext cx="7200000" cy="1800000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45060" name="Picture 4" descr="e:\profiles\dsushko\Desktop\8K5FJXzG69hoO1I8FMd3moeexTy2WeQsEpmTP4B_xqw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640" y="3657600"/>
            <a:ext cx="7200000" cy="1800000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45061" name="Picture 5" descr="e:\profiles\dsushko\Desktop\-y7j5bSG36pOOJLIqkEP9RTLs-YtXgQtUGlDHafmOUs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5440680"/>
            <a:ext cx="7524000" cy="1836000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45062" name="Picture 6" descr="e:\profiles\dsushko\Desktop\SUqXzVMS_JB1nbyRZ1m6JM2ZFZ15uHyZIclqAw6QGuA.jpg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640" y="74520"/>
            <a:ext cx="7200000" cy="1800000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51" name="Picture 3" descr="e:\profiles\dsushko\Desktop\yuNLyHgBOQP16FM6UjlfDsuq9gVFx5mfQ_6iX1smEGk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786665"/>
            <a:ext cx="7560000" cy="1800000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52" name="Picture 4" descr="e:\profiles\dsushko\Desktop\8K5FJXzG69hoO1I8FMd3moeexTy2WeQsEpmTP4B_xqw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0800" y="3583080"/>
            <a:ext cx="7524000" cy="1800000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53" name="Picture 6" descr="e:\profiles\dsushko\Desktop\SUqXzVMS_JB1nbyRZ1m6JM2ZFZ15uHyZIclqAw6QGuA.jpg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30800" y="0"/>
            <a:ext cx="7524000" cy="1800000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Результаты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исследования</a:t>
            </a:r>
            <a:endParaRPr lang="ru-RU" sz="3600" dirty="0">
              <a:solidFill>
                <a:schemeClr val="bg1"/>
              </a:solidFill>
            </a:endParaRP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8203" name="Picture 49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TextBox 51"/>
          <p:cNvSpPr txBox="1"/>
          <p:nvPr/>
        </p:nvSpPr>
        <p:spPr>
          <a:xfrm>
            <a:off x="4312169" y="1097280"/>
            <a:ext cx="4945328" cy="230832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Резюме проекта</a:t>
            </a:r>
            <a:endParaRPr lang="ru-RU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Обследовано 200 салонов связи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40 городов</a:t>
            </a:r>
            <a:endParaRPr lang="ru-RU" sz="2000" dirty="0" smtClean="0">
              <a:solidFill>
                <a:srgbClr val="002060"/>
              </a:solidFill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Сделано более 2500 фотографий 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Проект длился</a:t>
            </a:r>
            <a:r>
              <a:rPr lang="ru-RU" sz="2000" dirty="0" smtClean="0">
                <a:solidFill>
                  <a:srgbClr val="002060"/>
                </a:solidFill>
              </a:rPr>
              <a:t>14 </a:t>
            </a:r>
            <a:r>
              <a:rPr lang="ru-RU" sz="2000" dirty="0" smtClean="0">
                <a:solidFill>
                  <a:srgbClr val="002060"/>
                </a:solidFill>
              </a:rPr>
              <a:t>дней  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cs typeface="Arial" pitchFamily="34" charset="0"/>
              </a:rPr>
              <a:t>Описание 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cs typeface="Arial" pitchFamily="34" charset="0"/>
              </a:rPr>
              <a:t>проекта</a:t>
            </a:r>
            <a:endParaRPr lang="ru-RU" sz="36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083" name="Picture 55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Содержимое 2"/>
          <p:cNvSpPr txBox="1">
            <a:spLocks/>
          </p:cNvSpPr>
          <p:nvPr/>
        </p:nvSpPr>
        <p:spPr bwMode="auto">
          <a:xfrm>
            <a:off x="3935095" y="777241"/>
            <a:ext cx="6214745" cy="310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471" tIns="52237" rIns="104471" bIns="52237">
            <a:norm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ru-RU" sz="2400" u="sng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  <a:p>
            <a:pPr algn="ctr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en-US" sz="2600" u="sng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en-US" sz="2600" u="sng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ru-RU" sz="22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Заголовок 1"/>
          <p:cNvSpPr txBox="1">
            <a:spLocks/>
          </p:cNvSpPr>
          <p:nvPr/>
        </p:nvSpPr>
        <p:spPr>
          <a:xfrm>
            <a:off x="4572000" y="182563"/>
            <a:ext cx="5121275" cy="6858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endParaRPr lang="ru-RU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0" name="Заголовок 1"/>
          <p:cNvSpPr txBox="1">
            <a:spLocks/>
          </p:cNvSpPr>
          <p:nvPr/>
        </p:nvSpPr>
        <p:spPr>
          <a:xfrm>
            <a:off x="3446145" y="-548640"/>
            <a:ext cx="7343775" cy="192024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endParaRPr lang="en-US" sz="2400" dirty="0" smtClean="0">
              <a:solidFill>
                <a:schemeClr val="tx2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 defTabSz="914400" fontAlgn="auto">
              <a:spcAft>
                <a:spcPts val="0"/>
              </a:spcAft>
              <a:defRPr/>
            </a:pPr>
            <a:endParaRPr lang="en-US" sz="2400" dirty="0" smtClean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 defTabSz="914400" fontAlgn="auto">
              <a:spcAft>
                <a:spcPts val="0"/>
              </a:spcAft>
              <a:defRPr/>
            </a:pPr>
            <a:endParaRPr lang="en-US" sz="3600" dirty="0" smtClean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Проект 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Исследование торговой недвижимости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886200" y="2057400"/>
            <a:ext cx="7315200" cy="4265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Заказчик</a:t>
            </a:r>
            <a:endParaRPr lang="ru-RU" sz="28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defRPr/>
            </a:pPr>
            <a:r>
              <a:rPr lang="ru-RU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Девелоперская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компания</a:t>
            </a: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ru-RU" sz="2400" b="1" dirty="0" smtClean="0">
              <a:solidFill>
                <a:srgbClr val="64C800"/>
              </a:solidFill>
              <a:latin typeface="Arial" pitchFamily="34" charset="0"/>
              <a:ea typeface="Dotum" pitchFamily="34" charset="-127"/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ea typeface="Dotum" pitchFamily="34" charset="-127"/>
                <a:cs typeface="Arial" pitchFamily="34" charset="0"/>
              </a:rPr>
              <a:t>Задача</a:t>
            </a: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Сделать фотографии торговых центров, рынков и строительных объектов. Получить полную информацию о площади исследуемых объектов, паркинге, количеству этажей в здании</a:t>
            </a: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ru-RU" sz="24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География</a:t>
            </a:r>
            <a:endParaRPr lang="ru-RU" sz="28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Республики Северная Осетия-Алания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Рынки</a:t>
            </a:r>
            <a:endParaRPr lang="ru-RU" sz="36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4099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00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107" name="Picture 5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2" descr="E:\profiles\kvikulova\Desktop\викалина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914400"/>
            <a:ext cx="2160000" cy="2160000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56" name="Рисунок 55" descr="привоз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11880" y="373788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7" name="Рисунок 56" descr="фарн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78160" y="91440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8" name="Рисунок 57" descr="ярмарка.jpg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23880" y="374904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9" name="Рисунок 58" descr="алан.jpg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55600" y="90324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60" name="Рисунок 59" descr="первомайский.jpg"/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366760" y="373788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Стройки</a:t>
            </a:r>
            <a:endParaRPr lang="ru-RU" sz="36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5123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24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131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Заголовок 1"/>
          <p:cNvSpPr txBox="1">
            <a:spLocks/>
          </p:cNvSpPr>
          <p:nvPr/>
        </p:nvSpPr>
        <p:spPr>
          <a:xfrm>
            <a:off x="-868363" y="2468563"/>
            <a:ext cx="5119688" cy="16002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endParaRPr lang="ru-RU" sz="28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1" name="Заголовок 1"/>
          <p:cNvSpPr txBox="1">
            <a:spLocks/>
          </p:cNvSpPr>
          <p:nvPr/>
        </p:nvSpPr>
        <p:spPr>
          <a:xfrm>
            <a:off x="-715963" y="2620963"/>
            <a:ext cx="5119688" cy="16002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endParaRPr lang="ru-RU" sz="28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4" name="Рисунок 53" descr="столица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3320" y="3846600"/>
            <a:ext cx="3240000" cy="324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5" name="Рисунок 54" descr="тц1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12760" y="3840480"/>
            <a:ext cx="3240000" cy="324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6" name="Рисунок 55" descr="тц3.jpg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03320" y="257176"/>
            <a:ext cx="3240000" cy="324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7" name="Рисунок 56" descr="тц2.jpg"/>
          <p:cNvPicPr preferRelativeResize="0"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06640" y="228600"/>
            <a:ext cx="3240000" cy="324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BCS Ultima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6814</TotalTime>
  <Words>702</Words>
  <Application>Microsoft Office PowerPoint</Application>
  <PresentationFormat>Произвольный</PresentationFormat>
  <Paragraphs>338</Paragraphs>
  <Slides>46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</vt:vector>
  </TitlesOfParts>
  <Company>novikov.com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IdealPresentation.com</dc:creator>
  <cp:lastModifiedBy>khmeleva</cp:lastModifiedBy>
  <cp:revision>472</cp:revision>
  <dcterms:created xsi:type="dcterms:W3CDTF">2011-06-02T18:25:41Z</dcterms:created>
  <dcterms:modified xsi:type="dcterms:W3CDTF">2013-04-03T09:37:42Z</dcterms:modified>
</cp:coreProperties>
</file>